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8" r:id="rId1"/>
  </p:sldMasterIdLst>
  <p:notesMasterIdLst>
    <p:notesMasterId r:id="rId10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352" r:id="rId27"/>
    <p:sldId id="351" r:id="rId28"/>
    <p:sldId id="356" r:id="rId29"/>
    <p:sldId id="289" r:id="rId30"/>
    <p:sldId id="370" r:id="rId31"/>
    <p:sldId id="353" r:id="rId32"/>
    <p:sldId id="290" r:id="rId33"/>
    <p:sldId id="291" r:id="rId34"/>
    <p:sldId id="363" r:id="rId35"/>
    <p:sldId id="364" r:id="rId36"/>
    <p:sldId id="365" r:id="rId37"/>
    <p:sldId id="292" r:id="rId38"/>
    <p:sldId id="293" r:id="rId39"/>
    <p:sldId id="368" r:id="rId40"/>
    <p:sldId id="294" r:id="rId41"/>
    <p:sldId id="295" r:id="rId42"/>
    <p:sldId id="296" r:id="rId43"/>
    <p:sldId id="297" r:id="rId44"/>
    <p:sldId id="298" r:id="rId45"/>
    <p:sldId id="299" r:id="rId46"/>
    <p:sldId id="366" r:id="rId47"/>
    <p:sldId id="367" r:id="rId48"/>
    <p:sldId id="369" r:id="rId49"/>
    <p:sldId id="301" r:id="rId50"/>
    <p:sldId id="302" r:id="rId51"/>
    <p:sldId id="303" r:id="rId52"/>
    <p:sldId id="304" r:id="rId53"/>
    <p:sldId id="35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5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72" r:id="rId73"/>
    <p:sldId id="373" r:id="rId74"/>
    <p:sldId id="374" r:id="rId75"/>
    <p:sldId id="375" r:id="rId76"/>
    <p:sldId id="376" r:id="rId77"/>
    <p:sldId id="377" r:id="rId78"/>
    <p:sldId id="325" r:id="rId79"/>
    <p:sldId id="361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35" r:id="rId90"/>
    <p:sldId id="336" r:id="rId91"/>
    <p:sldId id="337" r:id="rId92"/>
    <p:sldId id="338" r:id="rId93"/>
    <p:sldId id="339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8" r:id="rId104"/>
    <p:sldId id="350" r:id="rId105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288F6-4252-47F7-9669-5FBCEFC2780C}" type="doc">
      <dgm:prSet loTypeId="urn:microsoft.com/office/officeart/2005/8/layout/process4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E547319F-D2B7-4B62-9EF8-C13F3CD61025}">
      <dgm:prSet phldrT="[文字]" custT="1"/>
      <dgm:spPr/>
      <dgm:t>
        <a:bodyPr lIns="0" rIns="0"/>
        <a:lstStyle/>
        <a:p>
          <a:r>
            <a:rPr lang="zh-TW" altLang="en-US" sz="19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請學校承辦至加保系統，下載並列印安達產物的要保書。</a:t>
          </a:r>
          <a:endParaRPr lang="zh-TW" altLang="en-US" sz="1600" dirty="0">
            <a:solidFill>
              <a:srgbClr val="FF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97250B71-2A24-4E16-9A31-992EB0AB6F2B}" type="parTrans" cxnId="{74FDFD81-9F3D-44FE-8997-71F518E67033}">
      <dgm:prSet/>
      <dgm:spPr/>
      <dgm:t>
        <a:bodyPr/>
        <a:lstStyle/>
        <a:p>
          <a:endParaRPr lang="zh-TW" altLang="en-US"/>
        </a:p>
      </dgm:t>
    </dgm:pt>
    <dgm:pt modelId="{B26DE672-BC1E-456D-86C6-924527FBEBD7}" type="sibTrans" cxnId="{74FDFD81-9F3D-44FE-8997-71F518E67033}">
      <dgm:prSet/>
      <dgm:spPr/>
      <dgm:t>
        <a:bodyPr/>
        <a:lstStyle/>
        <a:p>
          <a:endParaRPr lang="zh-TW" altLang="en-US"/>
        </a:p>
      </dgm:t>
    </dgm:pt>
    <dgm:pt modelId="{EE4EA385-FD9E-4E46-ACFC-6947FA7B170F}">
      <dgm:prSet phldrT="[文字]" custT="1"/>
      <dgm:spPr/>
      <dgm:t>
        <a:bodyPr/>
        <a:lstStyle/>
        <a:p>
          <a:r>
            <a:rPr lang="zh-TW" altLang="en-US" sz="2000" dirty="0"/>
            <a:t>學校分別將要保書填寫並用印後，寄至指定地址之駐點單位。</a:t>
          </a:r>
        </a:p>
      </dgm:t>
    </dgm:pt>
    <dgm:pt modelId="{48D486F9-549A-4278-A946-19D61CE9620F}" type="parTrans" cxnId="{276A40E7-664C-4D35-A89F-BF8B6859B755}">
      <dgm:prSet/>
      <dgm:spPr/>
      <dgm:t>
        <a:bodyPr/>
        <a:lstStyle/>
        <a:p>
          <a:endParaRPr lang="zh-TW" altLang="en-US"/>
        </a:p>
      </dgm:t>
    </dgm:pt>
    <dgm:pt modelId="{63A175C6-6048-4926-819F-871AAAB2396D}" type="sibTrans" cxnId="{276A40E7-664C-4D35-A89F-BF8B6859B755}">
      <dgm:prSet/>
      <dgm:spPr/>
      <dgm:t>
        <a:bodyPr/>
        <a:lstStyle/>
        <a:p>
          <a:endParaRPr lang="zh-TW" altLang="en-US"/>
        </a:p>
      </dgm:t>
    </dgm:pt>
    <dgm:pt modelId="{DEB95C95-8E4B-423C-9601-9B82F34EEC12}">
      <dgm:prSet phldrT="[文字]"/>
      <dgm:spPr/>
      <dgm:t>
        <a:bodyPr/>
        <a:lstStyle/>
        <a:p>
          <a:r>
            <a:rPr lang="zh-TW" altLang="en-US" u="none" dirty="0"/>
            <a:t>本公司收到要保書後，進行要保書受理及審核</a:t>
          </a:r>
          <a:r>
            <a:rPr lang="zh-TW" altLang="en-US" dirty="0"/>
            <a:t>。</a:t>
          </a:r>
        </a:p>
      </dgm:t>
    </dgm:pt>
    <dgm:pt modelId="{05D7A8AD-F8D4-4D1C-A8C4-BB50319E8991}" type="parTrans" cxnId="{24FB95A5-2621-4329-B8B6-AC9EE1AD3CB8}">
      <dgm:prSet/>
      <dgm:spPr/>
      <dgm:t>
        <a:bodyPr/>
        <a:lstStyle/>
        <a:p>
          <a:endParaRPr lang="zh-TW" altLang="en-US"/>
        </a:p>
      </dgm:t>
    </dgm:pt>
    <dgm:pt modelId="{AEC3E9D9-B0B5-407F-B80C-A06249EDD54D}" type="sibTrans" cxnId="{24FB95A5-2621-4329-B8B6-AC9EE1AD3CB8}">
      <dgm:prSet/>
      <dgm:spPr/>
      <dgm:t>
        <a:bodyPr/>
        <a:lstStyle/>
        <a:p>
          <a:endParaRPr lang="zh-TW" altLang="en-US"/>
        </a:p>
      </dgm:t>
    </dgm:pt>
    <dgm:pt modelId="{2ABE1626-5464-4AD5-AAEA-413FED1ADE46}" type="pres">
      <dgm:prSet presAssocID="{B39288F6-4252-47F7-9669-5FBCEFC2780C}" presName="Name0" presStyleCnt="0">
        <dgm:presLayoutVars>
          <dgm:dir/>
          <dgm:animLvl val="lvl"/>
          <dgm:resizeHandles val="exact"/>
        </dgm:presLayoutVars>
      </dgm:prSet>
      <dgm:spPr/>
    </dgm:pt>
    <dgm:pt modelId="{AE7C473E-6CEF-4E5E-82B9-26296CB95E08}" type="pres">
      <dgm:prSet presAssocID="{DEB95C95-8E4B-423C-9601-9B82F34EEC12}" presName="boxAndChildren" presStyleCnt="0"/>
      <dgm:spPr/>
    </dgm:pt>
    <dgm:pt modelId="{C85F0C00-5AE8-48E2-AED2-2C976395B04A}" type="pres">
      <dgm:prSet presAssocID="{DEB95C95-8E4B-423C-9601-9B82F34EEC12}" presName="parentTextBox" presStyleLbl="node1" presStyleIdx="0" presStyleCnt="3"/>
      <dgm:spPr/>
    </dgm:pt>
    <dgm:pt modelId="{D3F57D0F-30C5-496D-B2BD-C4DC0FA2A9E4}" type="pres">
      <dgm:prSet presAssocID="{63A175C6-6048-4926-819F-871AAAB2396D}" presName="sp" presStyleCnt="0"/>
      <dgm:spPr/>
    </dgm:pt>
    <dgm:pt modelId="{1D2B305C-EC87-4F16-B28E-A30E5E0FF97A}" type="pres">
      <dgm:prSet presAssocID="{EE4EA385-FD9E-4E46-ACFC-6947FA7B170F}" presName="arrowAndChildren" presStyleCnt="0"/>
      <dgm:spPr/>
    </dgm:pt>
    <dgm:pt modelId="{503D6EA2-1786-4E7A-B116-AE90ACA1AC97}" type="pres">
      <dgm:prSet presAssocID="{EE4EA385-FD9E-4E46-ACFC-6947FA7B170F}" presName="parentTextArrow" presStyleLbl="node1" presStyleIdx="1" presStyleCnt="3"/>
      <dgm:spPr/>
    </dgm:pt>
    <dgm:pt modelId="{2EA001AE-4D77-4E25-8A10-C956B4C76BCC}" type="pres">
      <dgm:prSet presAssocID="{B26DE672-BC1E-456D-86C6-924527FBEBD7}" presName="sp" presStyleCnt="0"/>
      <dgm:spPr/>
    </dgm:pt>
    <dgm:pt modelId="{E8BDA812-6524-4303-98E9-51208D288363}" type="pres">
      <dgm:prSet presAssocID="{E547319F-D2B7-4B62-9EF8-C13F3CD61025}" presName="arrowAndChildren" presStyleCnt="0"/>
      <dgm:spPr/>
    </dgm:pt>
    <dgm:pt modelId="{7CEFA6CE-AAD3-4B45-B7E0-754E74AF98B8}" type="pres">
      <dgm:prSet presAssocID="{E547319F-D2B7-4B62-9EF8-C13F3CD61025}" presName="parentTextArrow" presStyleLbl="node1" presStyleIdx="2" presStyleCnt="3" custLinFactNeighborX="2752" custLinFactNeighborY="-8827"/>
      <dgm:spPr/>
    </dgm:pt>
  </dgm:ptLst>
  <dgm:cxnLst>
    <dgm:cxn modelId="{9F6D9A05-0C1F-4A26-A854-8C4638D3A432}" type="presOf" srcId="{DEB95C95-8E4B-423C-9601-9B82F34EEC12}" destId="{C85F0C00-5AE8-48E2-AED2-2C976395B04A}" srcOrd="0" destOrd="0" presId="urn:microsoft.com/office/officeart/2005/8/layout/process4"/>
    <dgm:cxn modelId="{B661405F-C79C-4906-BE5B-6DD76E977B5A}" type="presOf" srcId="{B39288F6-4252-47F7-9669-5FBCEFC2780C}" destId="{2ABE1626-5464-4AD5-AAEA-413FED1ADE46}" srcOrd="0" destOrd="0" presId="urn:microsoft.com/office/officeart/2005/8/layout/process4"/>
    <dgm:cxn modelId="{E66C7946-02D6-44D8-88D0-61008F56AB94}" type="presOf" srcId="{E547319F-D2B7-4B62-9EF8-C13F3CD61025}" destId="{7CEFA6CE-AAD3-4B45-B7E0-754E74AF98B8}" srcOrd="0" destOrd="0" presId="urn:microsoft.com/office/officeart/2005/8/layout/process4"/>
    <dgm:cxn modelId="{74FDFD81-9F3D-44FE-8997-71F518E67033}" srcId="{B39288F6-4252-47F7-9669-5FBCEFC2780C}" destId="{E547319F-D2B7-4B62-9EF8-C13F3CD61025}" srcOrd="0" destOrd="0" parTransId="{97250B71-2A24-4E16-9A31-992EB0AB6F2B}" sibTransId="{B26DE672-BC1E-456D-86C6-924527FBEBD7}"/>
    <dgm:cxn modelId="{24FB95A5-2621-4329-B8B6-AC9EE1AD3CB8}" srcId="{B39288F6-4252-47F7-9669-5FBCEFC2780C}" destId="{DEB95C95-8E4B-423C-9601-9B82F34EEC12}" srcOrd="2" destOrd="0" parTransId="{05D7A8AD-F8D4-4D1C-A8C4-BB50319E8991}" sibTransId="{AEC3E9D9-B0B5-407F-B80C-A06249EDD54D}"/>
    <dgm:cxn modelId="{276A40E7-664C-4D35-A89F-BF8B6859B755}" srcId="{B39288F6-4252-47F7-9669-5FBCEFC2780C}" destId="{EE4EA385-FD9E-4E46-ACFC-6947FA7B170F}" srcOrd="1" destOrd="0" parTransId="{48D486F9-549A-4278-A946-19D61CE9620F}" sibTransId="{63A175C6-6048-4926-819F-871AAAB2396D}"/>
    <dgm:cxn modelId="{776736E8-8AAE-405D-BF3B-7C883A6121A8}" type="presOf" srcId="{EE4EA385-FD9E-4E46-ACFC-6947FA7B170F}" destId="{503D6EA2-1786-4E7A-B116-AE90ACA1AC97}" srcOrd="0" destOrd="0" presId="urn:microsoft.com/office/officeart/2005/8/layout/process4"/>
    <dgm:cxn modelId="{F6E89368-7201-4FC1-8EFC-68CDF02B5E3A}" type="presParOf" srcId="{2ABE1626-5464-4AD5-AAEA-413FED1ADE46}" destId="{AE7C473E-6CEF-4E5E-82B9-26296CB95E08}" srcOrd="0" destOrd="0" presId="urn:microsoft.com/office/officeart/2005/8/layout/process4"/>
    <dgm:cxn modelId="{D564E46D-7E37-48F8-B45E-EE85F28F01BF}" type="presParOf" srcId="{AE7C473E-6CEF-4E5E-82B9-26296CB95E08}" destId="{C85F0C00-5AE8-48E2-AED2-2C976395B04A}" srcOrd="0" destOrd="0" presId="urn:microsoft.com/office/officeart/2005/8/layout/process4"/>
    <dgm:cxn modelId="{08AF3488-117F-48F2-A1BF-C0D78776C979}" type="presParOf" srcId="{2ABE1626-5464-4AD5-AAEA-413FED1ADE46}" destId="{D3F57D0F-30C5-496D-B2BD-C4DC0FA2A9E4}" srcOrd="1" destOrd="0" presId="urn:microsoft.com/office/officeart/2005/8/layout/process4"/>
    <dgm:cxn modelId="{570CF97C-CA17-4334-97A4-B07D45C6521D}" type="presParOf" srcId="{2ABE1626-5464-4AD5-AAEA-413FED1ADE46}" destId="{1D2B305C-EC87-4F16-B28E-A30E5E0FF97A}" srcOrd="2" destOrd="0" presId="urn:microsoft.com/office/officeart/2005/8/layout/process4"/>
    <dgm:cxn modelId="{C29B924F-4544-409B-B86D-C2602A4EE611}" type="presParOf" srcId="{1D2B305C-EC87-4F16-B28E-A30E5E0FF97A}" destId="{503D6EA2-1786-4E7A-B116-AE90ACA1AC97}" srcOrd="0" destOrd="0" presId="urn:microsoft.com/office/officeart/2005/8/layout/process4"/>
    <dgm:cxn modelId="{2536D4E3-812F-4EA4-8C55-6BF346BEEE94}" type="presParOf" srcId="{2ABE1626-5464-4AD5-AAEA-413FED1ADE46}" destId="{2EA001AE-4D77-4E25-8A10-C956B4C76BCC}" srcOrd="3" destOrd="0" presId="urn:microsoft.com/office/officeart/2005/8/layout/process4"/>
    <dgm:cxn modelId="{D847AD80-BA5C-4A07-8FA6-85827426273C}" type="presParOf" srcId="{2ABE1626-5464-4AD5-AAEA-413FED1ADE46}" destId="{E8BDA812-6524-4303-98E9-51208D288363}" srcOrd="4" destOrd="0" presId="urn:microsoft.com/office/officeart/2005/8/layout/process4"/>
    <dgm:cxn modelId="{D8F2E3A6-F37E-4E98-8615-4D4066B6E047}" type="presParOf" srcId="{E8BDA812-6524-4303-98E9-51208D288363}" destId="{7CEFA6CE-AAD3-4B45-B7E0-754E74AF98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3244E-9CA2-4CCB-90F5-20D2EA47D9BA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AD0A57EB-8E8B-4E88-BC78-26FA202DA302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學校</a:t>
          </a:r>
          <a:r>
            <a:rPr lang="en-US" altLang="zh-TW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操作者</a:t>
          </a:r>
          <a:r>
            <a:rPr lang="en-US" altLang="zh-TW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線上加保</a:t>
          </a:r>
          <a:endParaRPr lang="en-US" altLang="zh-TW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  <a:cs typeface="+mn-cs"/>
          </a:endParaRPr>
        </a:p>
        <a:p>
          <a:pPr>
            <a:spcAft>
              <a:spcPts val="0"/>
            </a:spcAft>
          </a:pPr>
          <a:r>
            <a:rPr lang="zh-TW" altLang="en-US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作業完成</a:t>
          </a:r>
          <a:r>
            <a:rPr lang="en-US" altLang="zh-TW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名冊上傳</a:t>
          </a:r>
          <a:r>
            <a:rPr lang="en-US" altLang="zh-TW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4CE5F40A-B94F-4256-B108-973824A7D74E}" type="parTrans" cxnId="{C8897640-AF10-4A38-B401-0E7A84073DBC}">
      <dgm:prSet/>
      <dgm:spPr/>
      <dgm:t>
        <a:bodyPr/>
        <a:lstStyle/>
        <a:p>
          <a:endParaRPr lang="zh-TW" altLang="en-US"/>
        </a:p>
      </dgm:t>
    </dgm:pt>
    <dgm:pt modelId="{92B72BE0-6BF5-4407-9536-A8AC0ACAC80B}" type="sibTrans" cxnId="{C8897640-AF10-4A38-B401-0E7A84073DBC}">
      <dgm:prSet/>
      <dgm:spPr/>
      <dgm:t>
        <a:bodyPr/>
        <a:lstStyle/>
        <a:p>
          <a:endParaRPr lang="zh-TW" altLang="en-US"/>
        </a:p>
      </dgm:t>
    </dgm:pt>
    <dgm:pt modelId="{FD393D6F-8B7C-4400-A87B-9257CD8025BB}">
      <dgm:prSet phldrT="[文字]" custT="1"/>
      <dgm:spPr/>
      <dgm:t>
        <a:bodyPr/>
        <a:lstStyle/>
        <a:p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操作者發現要保資料錯誤</a:t>
          </a:r>
        </a:p>
      </dgm:t>
    </dgm:pt>
    <dgm:pt modelId="{6E193E07-C68A-4A13-B79E-612AF6DB60D1}" type="parTrans" cxnId="{55A73A55-B9A2-4F53-9372-8C02E1892EF8}">
      <dgm:prSet/>
      <dgm:spPr/>
      <dgm:t>
        <a:bodyPr/>
        <a:lstStyle/>
        <a:p>
          <a:endParaRPr lang="zh-TW" altLang="en-US"/>
        </a:p>
      </dgm:t>
    </dgm:pt>
    <dgm:pt modelId="{1C3134F8-3B55-4D94-958F-07E3AA97CD9F}" type="sibTrans" cxnId="{55A73A55-B9A2-4F53-9372-8C02E1892EF8}">
      <dgm:prSet/>
      <dgm:spPr/>
      <dgm:t>
        <a:bodyPr/>
        <a:lstStyle/>
        <a:p>
          <a:endParaRPr lang="zh-TW" altLang="en-US"/>
        </a:p>
      </dgm:t>
    </dgm:pt>
    <dgm:pt modelId="{4814A998-9459-4B53-8DFD-41E803A9663C}">
      <dgm:prSet phldrT="[文字]" custT="1"/>
      <dgm:spPr/>
      <dgm:t>
        <a:bodyPr/>
        <a:lstStyle/>
        <a:p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操作者</a:t>
          </a:r>
          <a:endParaRPr lang="en-US" altLang="zh-TW" sz="1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  <a:cs typeface="+mn-cs"/>
          </a:endParaRPr>
        </a:p>
        <a:p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自行作廢</a:t>
          </a:r>
        </a:p>
      </dgm:t>
    </dgm:pt>
    <dgm:pt modelId="{8F9D9727-2929-4252-9764-E5BD5737F978}" type="parTrans" cxnId="{BDFC7FB6-F8BB-4D06-98D2-1A5FC601AA0E}">
      <dgm:prSet/>
      <dgm:spPr/>
      <dgm:t>
        <a:bodyPr/>
        <a:lstStyle/>
        <a:p>
          <a:endParaRPr lang="zh-TW" altLang="en-US"/>
        </a:p>
      </dgm:t>
    </dgm:pt>
    <dgm:pt modelId="{33B856AB-9646-48C8-A3A7-7E954B5E177D}" type="sibTrans" cxnId="{BDFC7FB6-F8BB-4D06-98D2-1A5FC601AA0E}">
      <dgm:prSet/>
      <dgm:spPr/>
      <dgm:t>
        <a:bodyPr/>
        <a:lstStyle/>
        <a:p>
          <a:endParaRPr lang="zh-TW" altLang="en-US"/>
        </a:p>
      </dgm:t>
    </dgm:pt>
    <dgm:pt modelId="{44CCE7A8-5952-4D5A-A675-4A448FF18701}">
      <dgm:prSet phldrT="[文字]" custT="1"/>
      <dgm:spPr/>
      <dgm:t>
        <a:bodyPr/>
        <a:lstStyle/>
        <a:p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操作者重新依照投</a:t>
          </a:r>
          <a:r>
            <a:rPr lang="en-US" altLang="zh-TW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加</a:t>
          </a:r>
          <a:r>
            <a:rPr lang="en-US" altLang="zh-TW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保流程操作</a:t>
          </a:r>
        </a:p>
      </dgm:t>
    </dgm:pt>
    <dgm:pt modelId="{43F93435-93A6-4B79-AFCC-F05AD8C8CB3A}" type="parTrans" cxnId="{324FDA16-8C05-4D37-8725-FE14B41198E4}">
      <dgm:prSet/>
      <dgm:spPr/>
      <dgm:t>
        <a:bodyPr/>
        <a:lstStyle/>
        <a:p>
          <a:endParaRPr lang="zh-TW" altLang="en-US"/>
        </a:p>
      </dgm:t>
    </dgm:pt>
    <dgm:pt modelId="{832C39F6-19F3-4452-885C-2A38F449CEFB}" type="sibTrans" cxnId="{324FDA16-8C05-4D37-8725-FE14B41198E4}">
      <dgm:prSet/>
      <dgm:spPr/>
      <dgm:t>
        <a:bodyPr/>
        <a:lstStyle/>
        <a:p>
          <a:endParaRPr lang="zh-TW" altLang="en-US"/>
        </a:p>
      </dgm:t>
    </dgm:pt>
    <dgm:pt modelId="{6ED6D271-9275-4404-A0FD-F87F81FE9E14}" type="pres">
      <dgm:prSet presAssocID="{D153244E-9CA2-4CCB-90F5-20D2EA47D9BA}" presName="Name0" presStyleCnt="0">
        <dgm:presLayoutVars>
          <dgm:dir/>
          <dgm:resizeHandles/>
        </dgm:presLayoutVars>
      </dgm:prSet>
      <dgm:spPr/>
    </dgm:pt>
    <dgm:pt modelId="{B0E311A6-9542-4FBB-95DA-CD7DE7871A54}" type="pres">
      <dgm:prSet presAssocID="{AD0A57EB-8E8B-4E88-BC78-26FA202DA302}" presName="compNode" presStyleCnt="0"/>
      <dgm:spPr/>
    </dgm:pt>
    <dgm:pt modelId="{D9A5A47A-13C2-4492-951D-4CA3D98F9BD1}" type="pres">
      <dgm:prSet presAssocID="{AD0A57EB-8E8B-4E88-BC78-26FA202DA302}" presName="dummyConnPt" presStyleCnt="0"/>
      <dgm:spPr/>
    </dgm:pt>
    <dgm:pt modelId="{591CF938-863F-4217-8145-4ECE983081F9}" type="pres">
      <dgm:prSet presAssocID="{AD0A57EB-8E8B-4E88-BC78-26FA202DA302}" presName="node" presStyleLbl="node1" presStyleIdx="0" presStyleCnt="4" custScaleX="233257" custLinFactY="-100000" custLinFactNeighborX="3857" custLinFactNeighborY="-100534">
        <dgm:presLayoutVars>
          <dgm:bulletEnabled val="1"/>
        </dgm:presLayoutVars>
      </dgm:prSet>
      <dgm:spPr/>
    </dgm:pt>
    <dgm:pt modelId="{50AD6A38-E0C3-4EAE-8E81-9F3C1BE0C995}" type="pres">
      <dgm:prSet presAssocID="{92B72BE0-6BF5-4407-9536-A8AC0ACAC80B}" presName="sibTrans" presStyleLbl="bgSibTrans2D1" presStyleIdx="0" presStyleCnt="3" custAng="19122152" custLinFactNeighborX="-25909" custLinFactNeighborY="-2838"/>
      <dgm:spPr/>
    </dgm:pt>
    <dgm:pt modelId="{6E3F6BB2-C685-449D-A2E7-7438229C30FD}" type="pres">
      <dgm:prSet presAssocID="{FD393D6F-8B7C-4400-A87B-9257CD8025BB}" presName="compNode" presStyleCnt="0"/>
      <dgm:spPr/>
    </dgm:pt>
    <dgm:pt modelId="{9CBA2568-82D9-41E9-8104-DEF4DE03DB73}" type="pres">
      <dgm:prSet presAssocID="{FD393D6F-8B7C-4400-A87B-9257CD8025BB}" presName="dummyConnPt" presStyleCnt="0"/>
      <dgm:spPr/>
    </dgm:pt>
    <dgm:pt modelId="{6B9B1391-282C-43AE-9D5F-A5E09247EBBD}" type="pres">
      <dgm:prSet presAssocID="{FD393D6F-8B7C-4400-A87B-9257CD8025BB}" presName="node" presStyleLbl="node1" presStyleIdx="1" presStyleCnt="4" custLinFactY="-99343" custLinFactNeighborX="-62105" custLinFactNeighborY="-100000">
        <dgm:presLayoutVars>
          <dgm:bulletEnabled val="1"/>
        </dgm:presLayoutVars>
      </dgm:prSet>
      <dgm:spPr/>
    </dgm:pt>
    <dgm:pt modelId="{B7165719-D2F4-40DD-9D1B-4EA7B411BB2B}" type="pres">
      <dgm:prSet presAssocID="{1C3134F8-3B55-4D94-958F-07E3AA97CD9F}" presName="sibTrans" presStyleLbl="bgSibTrans2D1" presStyleIdx="1" presStyleCnt="3"/>
      <dgm:spPr/>
    </dgm:pt>
    <dgm:pt modelId="{AE6D9F31-AFF4-4211-87A2-EA182FF47F39}" type="pres">
      <dgm:prSet presAssocID="{4814A998-9459-4B53-8DFD-41E803A9663C}" presName="compNode" presStyleCnt="0"/>
      <dgm:spPr/>
    </dgm:pt>
    <dgm:pt modelId="{75EA5484-68D6-4844-81C8-4C2FA07CBF2F}" type="pres">
      <dgm:prSet presAssocID="{4814A998-9459-4B53-8DFD-41E803A9663C}" presName="dummyConnPt" presStyleCnt="0"/>
      <dgm:spPr/>
    </dgm:pt>
    <dgm:pt modelId="{A6DE44EB-B012-4C48-A75C-F88ADB245C7B}" type="pres">
      <dgm:prSet presAssocID="{4814A998-9459-4B53-8DFD-41E803A9663C}" presName="node" presStyleLbl="node1" presStyleIdx="2" presStyleCnt="4" custLinFactX="-100000" custLinFactNeighborX="-161733" custLinFactNeighborY="-69588">
        <dgm:presLayoutVars>
          <dgm:bulletEnabled val="1"/>
        </dgm:presLayoutVars>
      </dgm:prSet>
      <dgm:spPr/>
    </dgm:pt>
    <dgm:pt modelId="{5F68E64D-A2F7-4D82-AAAB-D593DCC3E339}" type="pres">
      <dgm:prSet presAssocID="{33B856AB-9646-48C8-A3A7-7E954B5E177D}" presName="sibTrans" presStyleLbl="bgSibTrans2D1" presStyleIdx="2" presStyleCnt="3"/>
      <dgm:spPr/>
    </dgm:pt>
    <dgm:pt modelId="{B2861ED3-1224-4C0F-9B79-B9A55FF57C6E}" type="pres">
      <dgm:prSet presAssocID="{44CCE7A8-5952-4D5A-A675-4A448FF18701}" presName="compNode" presStyleCnt="0"/>
      <dgm:spPr/>
    </dgm:pt>
    <dgm:pt modelId="{DC9D594A-14B4-4EED-847F-137FB64C4B10}" type="pres">
      <dgm:prSet presAssocID="{44CCE7A8-5952-4D5A-A675-4A448FF18701}" presName="dummyConnPt" presStyleCnt="0"/>
      <dgm:spPr/>
    </dgm:pt>
    <dgm:pt modelId="{B5F2F327-D83C-4FB3-9012-B4C1C5B0A533}" type="pres">
      <dgm:prSet presAssocID="{44CCE7A8-5952-4D5A-A675-4A448FF18701}" presName="node" presStyleLbl="node1" presStyleIdx="3" presStyleCnt="4" custScaleY="113716" custLinFactX="-100000" custLinFactY="92800" custLinFactNeighborX="-161733" custLinFactNeighborY="100000">
        <dgm:presLayoutVars>
          <dgm:bulletEnabled val="1"/>
        </dgm:presLayoutVars>
      </dgm:prSet>
      <dgm:spPr/>
    </dgm:pt>
  </dgm:ptLst>
  <dgm:cxnLst>
    <dgm:cxn modelId="{1AB0A204-DEC0-457E-9E4C-48C583E92269}" type="presOf" srcId="{44CCE7A8-5952-4D5A-A675-4A448FF18701}" destId="{B5F2F327-D83C-4FB3-9012-B4C1C5B0A533}" srcOrd="0" destOrd="0" presId="urn:microsoft.com/office/officeart/2005/8/layout/bProcess4"/>
    <dgm:cxn modelId="{4C00270E-2812-45FF-B143-36D992775E70}" type="presOf" srcId="{FD393D6F-8B7C-4400-A87B-9257CD8025BB}" destId="{6B9B1391-282C-43AE-9D5F-A5E09247EBBD}" srcOrd="0" destOrd="0" presId="urn:microsoft.com/office/officeart/2005/8/layout/bProcess4"/>
    <dgm:cxn modelId="{324FDA16-8C05-4D37-8725-FE14B41198E4}" srcId="{D153244E-9CA2-4CCB-90F5-20D2EA47D9BA}" destId="{44CCE7A8-5952-4D5A-A675-4A448FF18701}" srcOrd="3" destOrd="0" parTransId="{43F93435-93A6-4B79-AFCC-F05AD8C8CB3A}" sibTransId="{832C39F6-19F3-4452-885C-2A38F449CEFB}"/>
    <dgm:cxn modelId="{258F0E18-D1C3-45D3-B001-E8459E87BE0D}" type="presOf" srcId="{92B72BE0-6BF5-4407-9536-A8AC0ACAC80B}" destId="{50AD6A38-E0C3-4EAE-8E81-9F3C1BE0C995}" srcOrd="0" destOrd="0" presId="urn:microsoft.com/office/officeart/2005/8/layout/bProcess4"/>
    <dgm:cxn modelId="{C8897640-AF10-4A38-B401-0E7A84073DBC}" srcId="{D153244E-9CA2-4CCB-90F5-20D2EA47D9BA}" destId="{AD0A57EB-8E8B-4E88-BC78-26FA202DA302}" srcOrd="0" destOrd="0" parTransId="{4CE5F40A-B94F-4256-B108-973824A7D74E}" sibTransId="{92B72BE0-6BF5-4407-9536-A8AC0ACAC80B}"/>
    <dgm:cxn modelId="{FAF46243-0533-4DEF-AF1E-BC4A965ABE19}" type="presOf" srcId="{33B856AB-9646-48C8-A3A7-7E954B5E177D}" destId="{5F68E64D-A2F7-4D82-AAAB-D593DCC3E339}" srcOrd="0" destOrd="0" presId="urn:microsoft.com/office/officeart/2005/8/layout/bProcess4"/>
    <dgm:cxn modelId="{55A73A55-B9A2-4F53-9372-8C02E1892EF8}" srcId="{D153244E-9CA2-4CCB-90F5-20D2EA47D9BA}" destId="{FD393D6F-8B7C-4400-A87B-9257CD8025BB}" srcOrd="1" destOrd="0" parTransId="{6E193E07-C68A-4A13-B79E-612AF6DB60D1}" sibTransId="{1C3134F8-3B55-4D94-958F-07E3AA97CD9F}"/>
    <dgm:cxn modelId="{24E8737C-5FA5-4B3D-A581-C3FAC35DBC5E}" type="presOf" srcId="{4814A998-9459-4B53-8DFD-41E803A9663C}" destId="{A6DE44EB-B012-4C48-A75C-F88ADB245C7B}" srcOrd="0" destOrd="0" presId="urn:microsoft.com/office/officeart/2005/8/layout/bProcess4"/>
    <dgm:cxn modelId="{FA42697F-6F20-4710-82B3-E83D2AB5B71C}" type="presOf" srcId="{AD0A57EB-8E8B-4E88-BC78-26FA202DA302}" destId="{591CF938-863F-4217-8145-4ECE983081F9}" srcOrd="0" destOrd="0" presId="urn:microsoft.com/office/officeart/2005/8/layout/bProcess4"/>
    <dgm:cxn modelId="{BDFC7FB6-F8BB-4D06-98D2-1A5FC601AA0E}" srcId="{D153244E-9CA2-4CCB-90F5-20D2EA47D9BA}" destId="{4814A998-9459-4B53-8DFD-41E803A9663C}" srcOrd="2" destOrd="0" parTransId="{8F9D9727-2929-4252-9764-E5BD5737F978}" sibTransId="{33B856AB-9646-48C8-A3A7-7E954B5E177D}"/>
    <dgm:cxn modelId="{B2DC78F6-CA97-435F-90F4-79AC31A41A94}" type="presOf" srcId="{1C3134F8-3B55-4D94-958F-07E3AA97CD9F}" destId="{B7165719-D2F4-40DD-9D1B-4EA7B411BB2B}" srcOrd="0" destOrd="0" presId="urn:microsoft.com/office/officeart/2005/8/layout/bProcess4"/>
    <dgm:cxn modelId="{179C59FC-7C04-4129-8BE7-910A0BB32BEA}" type="presOf" srcId="{D153244E-9CA2-4CCB-90F5-20D2EA47D9BA}" destId="{6ED6D271-9275-4404-A0FD-F87F81FE9E14}" srcOrd="0" destOrd="0" presId="urn:microsoft.com/office/officeart/2005/8/layout/bProcess4"/>
    <dgm:cxn modelId="{7C5A15B6-C141-4199-ACDF-8DC8232CA14D}" type="presParOf" srcId="{6ED6D271-9275-4404-A0FD-F87F81FE9E14}" destId="{B0E311A6-9542-4FBB-95DA-CD7DE7871A54}" srcOrd="0" destOrd="0" presId="urn:microsoft.com/office/officeart/2005/8/layout/bProcess4"/>
    <dgm:cxn modelId="{8238B705-7CFB-41D6-AD8E-CD7C57F4A2EF}" type="presParOf" srcId="{B0E311A6-9542-4FBB-95DA-CD7DE7871A54}" destId="{D9A5A47A-13C2-4492-951D-4CA3D98F9BD1}" srcOrd="0" destOrd="0" presId="urn:microsoft.com/office/officeart/2005/8/layout/bProcess4"/>
    <dgm:cxn modelId="{3B34000D-5200-40AE-ACCB-3593BC1E0670}" type="presParOf" srcId="{B0E311A6-9542-4FBB-95DA-CD7DE7871A54}" destId="{591CF938-863F-4217-8145-4ECE983081F9}" srcOrd="1" destOrd="0" presId="urn:microsoft.com/office/officeart/2005/8/layout/bProcess4"/>
    <dgm:cxn modelId="{6014B046-6FC8-4945-948C-9E292EB9418B}" type="presParOf" srcId="{6ED6D271-9275-4404-A0FD-F87F81FE9E14}" destId="{50AD6A38-E0C3-4EAE-8E81-9F3C1BE0C995}" srcOrd="1" destOrd="0" presId="urn:microsoft.com/office/officeart/2005/8/layout/bProcess4"/>
    <dgm:cxn modelId="{9A5E76CB-E7A7-4168-B34F-62D184B1AA85}" type="presParOf" srcId="{6ED6D271-9275-4404-A0FD-F87F81FE9E14}" destId="{6E3F6BB2-C685-449D-A2E7-7438229C30FD}" srcOrd="2" destOrd="0" presId="urn:microsoft.com/office/officeart/2005/8/layout/bProcess4"/>
    <dgm:cxn modelId="{82F48A84-869B-4518-9F9D-92389099FD47}" type="presParOf" srcId="{6E3F6BB2-C685-449D-A2E7-7438229C30FD}" destId="{9CBA2568-82D9-41E9-8104-DEF4DE03DB73}" srcOrd="0" destOrd="0" presId="urn:microsoft.com/office/officeart/2005/8/layout/bProcess4"/>
    <dgm:cxn modelId="{023A729B-7A5A-43B3-BB45-B91016FA42D3}" type="presParOf" srcId="{6E3F6BB2-C685-449D-A2E7-7438229C30FD}" destId="{6B9B1391-282C-43AE-9D5F-A5E09247EBBD}" srcOrd="1" destOrd="0" presId="urn:microsoft.com/office/officeart/2005/8/layout/bProcess4"/>
    <dgm:cxn modelId="{C456E2D8-25A5-4449-88E6-0100A5F6BF6D}" type="presParOf" srcId="{6ED6D271-9275-4404-A0FD-F87F81FE9E14}" destId="{B7165719-D2F4-40DD-9D1B-4EA7B411BB2B}" srcOrd="3" destOrd="0" presId="urn:microsoft.com/office/officeart/2005/8/layout/bProcess4"/>
    <dgm:cxn modelId="{41CAE257-3B59-4D11-A61A-3CD372E5831A}" type="presParOf" srcId="{6ED6D271-9275-4404-A0FD-F87F81FE9E14}" destId="{AE6D9F31-AFF4-4211-87A2-EA182FF47F39}" srcOrd="4" destOrd="0" presId="urn:microsoft.com/office/officeart/2005/8/layout/bProcess4"/>
    <dgm:cxn modelId="{F7332465-7205-42BE-8900-063AC1663748}" type="presParOf" srcId="{AE6D9F31-AFF4-4211-87A2-EA182FF47F39}" destId="{75EA5484-68D6-4844-81C8-4C2FA07CBF2F}" srcOrd="0" destOrd="0" presId="urn:microsoft.com/office/officeart/2005/8/layout/bProcess4"/>
    <dgm:cxn modelId="{E79502E2-C6A9-4C87-B8F1-824457A8F804}" type="presParOf" srcId="{AE6D9F31-AFF4-4211-87A2-EA182FF47F39}" destId="{A6DE44EB-B012-4C48-A75C-F88ADB245C7B}" srcOrd="1" destOrd="0" presId="urn:microsoft.com/office/officeart/2005/8/layout/bProcess4"/>
    <dgm:cxn modelId="{62C936F4-8AD9-4132-945B-D09ED538225B}" type="presParOf" srcId="{6ED6D271-9275-4404-A0FD-F87F81FE9E14}" destId="{5F68E64D-A2F7-4D82-AAAB-D593DCC3E339}" srcOrd="5" destOrd="0" presId="urn:microsoft.com/office/officeart/2005/8/layout/bProcess4"/>
    <dgm:cxn modelId="{10AFD4BB-2347-46CF-AD00-40E7DD50CC03}" type="presParOf" srcId="{6ED6D271-9275-4404-A0FD-F87F81FE9E14}" destId="{B2861ED3-1224-4C0F-9B79-B9A55FF57C6E}" srcOrd="6" destOrd="0" presId="urn:microsoft.com/office/officeart/2005/8/layout/bProcess4"/>
    <dgm:cxn modelId="{B1B210C0-420D-4D6E-85D1-49BDBC1AEC53}" type="presParOf" srcId="{B2861ED3-1224-4C0F-9B79-B9A55FF57C6E}" destId="{DC9D594A-14B4-4EED-847F-137FB64C4B10}" srcOrd="0" destOrd="0" presId="urn:microsoft.com/office/officeart/2005/8/layout/bProcess4"/>
    <dgm:cxn modelId="{6F762FE3-4550-4883-9B14-1C5E6F05DB81}" type="presParOf" srcId="{B2861ED3-1224-4C0F-9B79-B9A55FF57C6E}" destId="{B5F2F327-D83C-4FB3-9012-B4C1C5B0A53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F0C00-5AE8-48E2-AED2-2C976395B04A}">
      <dsp:nvSpPr>
        <dsp:cNvPr id="0" name=""/>
        <dsp:cNvSpPr/>
      </dsp:nvSpPr>
      <dsp:spPr>
        <a:xfrm>
          <a:off x="0" y="3593070"/>
          <a:ext cx="7848720" cy="1179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u="none" kern="1200" dirty="0"/>
            <a:t>本公司收到要保書後，進行要保書受理及審核</a:t>
          </a:r>
          <a:r>
            <a:rPr lang="zh-TW" altLang="en-US" sz="2900" kern="1200" dirty="0"/>
            <a:t>。</a:t>
          </a:r>
        </a:p>
      </dsp:txBody>
      <dsp:txXfrm>
        <a:off x="0" y="3593070"/>
        <a:ext cx="7848720" cy="1179325"/>
      </dsp:txXfrm>
    </dsp:sp>
    <dsp:sp modelId="{503D6EA2-1786-4E7A-B116-AE90ACA1AC97}">
      <dsp:nvSpPr>
        <dsp:cNvPr id="0" name=""/>
        <dsp:cNvSpPr/>
      </dsp:nvSpPr>
      <dsp:spPr>
        <a:xfrm rot="10800000">
          <a:off x="0" y="1796957"/>
          <a:ext cx="7848720" cy="181380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學校分別將要保書填寫並用印後，寄至指定地址之駐點單位。</a:t>
          </a:r>
        </a:p>
      </dsp:txBody>
      <dsp:txXfrm rot="10800000">
        <a:off x="0" y="1796957"/>
        <a:ext cx="7848720" cy="1178555"/>
      </dsp:txXfrm>
    </dsp:sp>
    <dsp:sp modelId="{7CEFA6CE-AAD3-4B45-B7E0-754E74AF98B8}">
      <dsp:nvSpPr>
        <dsp:cNvPr id="0" name=""/>
        <dsp:cNvSpPr/>
      </dsp:nvSpPr>
      <dsp:spPr>
        <a:xfrm rot="10800000">
          <a:off x="0" y="0"/>
          <a:ext cx="7848720" cy="181380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請學校承辦至加保系統，下載並列印安達產物的要保書。</a:t>
          </a:r>
          <a:endParaRPr lang="zh-TW" altLang="en-US" sz="1600" kern="1200" dirty="0">
            <a:solidFill>
              <a:srgbClr val="FF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 rot="10800000">
        <a:off x="0" y="0"/>
        <a:ext cx="7848720" cy="1178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D6A38-E0C3-4EAE-8E81-9F3C1BE0C995}">
      <dsp:nvSpPr>
        <dsp:cNvPr id="0" name=""/>
        <dsp:cNvSpPr/>
      </dsp:nvSpPr>
      <dsp:spPr>
        <a:xfrm rot="5400000">
          <a:off x="-282965" y="1235503"/>
          <a:ext cx="1571532" cy="141512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CF938-863F-4217-8145-4ECE983081F9}">
      <dsp:nvSpPr>
        <dsp:cNvPr id="0" name=""/>
        <dsp:cNvSpPr/>
      </dsp:nvSpPr>
      <dsp:spPr>
        <a:xfrm>
          <a:off x="61522" y="482116"/>
          <a:ext cx="3667644" cy="9434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學校</a:t>
          </a:r>
          <a:r>
            <a:rPr lang="en-US" altLang="zh-TW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操作者</a:t>
          </a:r>
          <a:r>
            <a:rPr lang="en-US" altLang="zh-TW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線上加保</a:t>
          </a:r>
          <a:endParaRPr lang="en-US" altLang="zh-TW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作業完成</a:t>
          </a:r>
          <a:r>
            <a:rPr lang="en-US" altLang="zh-TW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名冊上傳</a:t>
          </a:r>
          <a:r>
            <a:rPr lang="en-US" altLang="zh-TW" sz="2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89154" y="509748"/>
        <a:ext cx="3612380" cy="888153"/>
      </dsp:txXfrm>
    </dsp:sp>
    <dsp:sp modelId="{B7165719-D2F4-40DD-9D1B-4EA7B411BB2B}">
      <dsp:nvSpPr>
        <dsp:cNvPr id="0" name=""/>
        <dsp:cNvSpPr/>
      </dsp:nvSpPr>
      <dsp:spPr>
        <a:xfrm rot="5399978">
          <a:off x="-215760" y="2446839"/>
          <a:ext cx="1214304" cy="141512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B1391-282C-43AE-9D5F-A5E09247EBBD}">
      <dsp:nvSpPr>
        <dsp:cNvPr id="0" name=""/>
        <dsp:cNvSpPr/>
      </dsp:nvSpPr>
      <dsp:spPr>
        <a:xfrm>
          <a:off x="72002" y="1672624"/>
          <a:ext cx="1572362" cy="9434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操作者發現要保資料錯誤</a:t>
          </a:r>
        </a:p>
      </dsp:txBody>
      <dsp:txXfrm>
        <a:off x="99634" y="1700256"/>
        <a:ext cx="1517098" cy="888153"/>
      </dsp:txXfrm>
    </dsp:sp>
    <dsp:sp modelId="{5F68E64D-A2F7-4D82-AAAB-D593DCC3E339}">
      <dsp:nvSpPr>
        <dsp:cNvPr id="0" name=""/>
        <dsp:cNvSpPr/>
      </dsp:nvSpPr>
      <dsp:spPr>
        <a:xfrm rot="5400000">
          <a:off x="-219075" y="3674289"/>
          <a:ext cx="1220942" cy="141512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E44EB-B012-4C48-A75C-F88ADB245C7B}">
      <dsp:nvSpPr>
        <dsp:cNvPr id="0" name=""/>
        <dsp:cNvSpPr/>
      </dsp:nvSpPr>
      <dsp:spPr>
        <a:xfrm>
          <a:off x="72010" y="2896755"/>
          <a:ext cx="1572362" cy="9434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操作者</a:t>
          </a:r>
          <a:endParaRPr lang="en-US" altLang="zh-TW" sz="1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自行作廢</a:t>
          </a:r>
        </a:p>
      </dsp:txBody>
      <dsp:txXfrm>
        <a:off x="99642" y="2924387"/>
        <a:ext cx="1517098" cy="888153"/>
      </dsp:txXfrm>
    </dsp:sp>
    <dsp:sp modelId="{B5F2F327-D83C-4FB3-9012-B4C1C5B0A533}">
      <dsp:nvSpPr>
        <dsp:cNvPr id="0" name=""/>
        <dsp:cNvSpPr/>
      </dsp:nvSpPr>
      <dsp:spPr>
        <a:xfrm>
          <a:off x="72010" y="4063498"/>
          <a:ext cx="1572362" cy="1072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操作者重新依照投</a:t>
          </a:r>
          <a:r>
            <a:rPr lang="en-US" altLang="zh-TW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加</a:t>
          </a:r>
          <a:r>
            <a:rPr lang="en-US" altLang="zh-TW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保流程操作</a:t>
          </a:r>
        </a:p>
      </dsp:txBody>
      <dsp:txXfrm>
        <a:off x="103432" y="4094920"/>
        <a:ext cx="1509518" cy="100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917FC-677D-4B4E-843A-4419DB6671F1}" type="datetimeFigureOut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1A079-CC41-44A0-93E6-F48C5E8AEB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03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FFF9-E79D-4552-B221-6DC7B2F40559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2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876-63BF-4516-95C7-607CB2840C20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684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B7BD-11DD-4D08-8911-35A8BC182C7E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11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TW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85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2573-C973-4F21-A136-F9E13B4C24B7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763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866B-B40F-4020-819F-784597C5092F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5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EC6-88BB-4796-B7A4-6D8598A6ED99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623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E194-0DB5-47F2-ACD9-6CAF1537467D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129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647-713F-45E9-87D9-8A5EA045A017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93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6DD-0453-4C44-91F8-5A21C30B5363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0"/>
            <a:ext cx="98401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2CF3166-2FFF-4941-89C2-11DDBFC19173}" type="slidenum">
              <a:rPr lang="en-US" sz="1200" spc="-1" smtClean="0">
                <a:latin typeface="Arial"/>
                <a:ea typeface="新細明體"/>
              </a:rPr>
              <a:pPr/>
              <a:t>‹#›</a:t>
            </a:fld>
            <a:endParaRPr lang="en-US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616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4E95455-45F1-4009-B790-2ADAAFFFB6DA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743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4924-A2E4-473D-BC3B-C88FD85626F2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734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94C79E-2515-4147-9330-FC17E544D885}" type="datetime1">
              <a:rPr lang="en-US" altLang="zh-TW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1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ollege.ice.com.tw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.ice.com.tw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i.gov.tw/ch/cp-5938-d33aa-2740-1.html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21672" y="1726458"/>
            <a:ext cx="9180000" cy="27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u="sng" strike="noStrike" spc="-1" dirty="0" err="1">
                <a:solidFill>
                  <a:srgbClr val="000000"/>
                </a:solidFill>
                <a:uFillTx/>
                <a:latin typeface="微軟正黑體"/>
                <a:ea typeface="微軟正黑體"/>
              </a:rPr>
              <a:t>說明會簡報</a:t>
            </a: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下載網方式</a:t>
            </a:r>
            <a:r>
              <a:rPr lang="en-US" sz="40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：</a:t>
            </a:r>
            <a:endParaRPr lang="en-US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US" sz="2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1.請進入「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加(退)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保作業系統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」</a:t>
            </a:r>
            <a:r>
              <a:rPr lang="en-US" sz="2800" b="1" u="sng" strike="noStrike" spc="-1" dirty="0" err="1">
                <a:solidFill>
                  <a:srgbClr val="0000FF"/>
                </a:solidFill>
                <a:uFillTx/>
                <a:latin typeface="微軟正黑體"/>
                <a:ea typeface="微軟正黑體"/>
                <a:hlinkClick r:id="rId2"/>
              </a:rPr>
              <a:t>http</a:t>
            </a:r>
            <a:r>
              <a:rPr lang="en-US" sz="2800" b="1" u="sng" strike="noStrike" spc="-1" dirty="0">
                <a:solidFill>
                  <a:srgbClr val="0000FF"/>
                </a:solidFill>
                <a:uFillTx/>
                <a:latin typeface="微軟正黑體"/>
                <a:ea typeface="微軟正黑體"/>
                <a:hlinkClick r:id="rId2"/>
              </a:rPr>
              <a:t>://college.ice.com.tw/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  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或掃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US" sz="2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2.使用學校帳號及密碼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登入系統</a:t>
            </a:r>
            <a:r>
              <a:rPr lang="en-US" sz="2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，至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文件下載</a:t>
            </a:r>
            <a:r>
              <a:rPr lang="en-US" sz="2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項目中下載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87" name="圖片 1"/>
          <p:cNvPicPr/>
          <p:nvPr/>
        </p:nvPicPr>
        <p:blipFill>
          <a:blip r:embed="rId3"/>
          <a:stretch/>
        </p:blipFill>
        <p:spPr>
          <a:xfrm>
            <a:off x="5868000" y="1901160"/>
            <a:ext cx="2155320" cy="2155320"/>
          </a:xfrm>
          <a:prstGeom prst="rect">
            <a:avLst/>
          </a:prstGeom>
          <a:ln>
            <a:noFill/>
          </a:ln>
        </p:spPr>
      </p:pic>
      <p:pic>
        <p:nvPicPr>
          <p:cNvPr id="89" name="圖片 7"/>
          <p:cNvPicPr/>
          <p:nvPr/>
        </p:nvPicPr>
        <p:blipFill>
          <a:blip r:embed="rId4"/>
          <a:stretch/>
        </p:blipFill>
        <p:spPr>
          <a:xfrm>
            <a:off x="3188246" y="5087692"/>
            <a:ext cx="352080" cy="333000"/>
          </a:xfrm>
          <a:prstGeom prst="rect">
            <a:avLst/>
          </a:prstGeom>
          <a:ln>
            <a:noFill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51064A4-FD8A-4C59-A1DD-EA6FB56F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51640" y="1268640"/>
            <a:ext cx="8460720" cy="329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0" b="0" strike="noStrike" spc="-1">
                <a:solidFill>
                  <a:srgbClr val="FF0000"/>
                </a:solidFill>
                <a:latin typeface="標楷體"/>
                <a:ea typeface="標楷體"/>
              </a:rPr>
              <a:t>加退保前置</a:t>
            </a:r>
            <a:endParaRPr lang="en-US" sz="10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0500" b="0" strike="noStrike" spc="-1">
                <a:solidFill>
                  <a:srgbClr val="FF0000"/>
                </a:solidFill>
                <a:latin typeface="標楷體"/>
                <a:ea typeface="標楷體"/>
              </a:rPr>
              <a:t>作業申請</a:t>
            </a:r>
            <a:endParaRPr lang="en-US" sz="105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A088258-AF0B-4054-AF01-7E3101D1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797400" y="2061000"/>
            <a:ext cx="7632360" cy="22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本保險條款第27條第2項規定，身故或喪葬費用保險金受益人的指定及變更，以被保險人的家屬或其法定繼承人為限。故本案受益人預設為民法第1138條規定順位之法定繼承人，若有特殊必要另採個案協助。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648" name="CustomShape 2"/>
          <p:cNvSpPr/>
          <p:nvPr/>
        </p:nvSpPr>
        <p:spPr>
          <a:xfrm>
            <a:off x="251640" y="1052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能否提出變更受益人的申請？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65131CA-A53E-4A6D-A9CF-305EDE59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100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1296720" y="1522080"/>
            <a:ext cx="673164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以下為</a:t>
            </a:r>
            <a:r>
              <a:rPr lang="zh-TW" alt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安達產物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統編與匯款帳戶影本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 　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公司統編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 </a:t>
            </a:r>
            <a:r>
              <a:rPr lang="en-US" altLang="zh-TW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12366616</a:t>
            </a:r>
            <a:endParaRPr lang="en-US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52" name="CustomShape 2"/>
          <p:cNvSpPr/>
          <p:nvPr/>
        </p:nvSpPr>
        <p:spPr>
          <a:xfrm>
            <a:off x="251640" y="85608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FF"/>
                </a:solidFill>
                <a:latin typeface="微軟正黑體"/>
                <a:ea typeface="微軟正黑體"/>
              </a:rPr>
              <a:t>能否提供</a:t>
            </a:r>
            <a:r>
              <a:rPr lang="zh-TW" altLang="en-US" sz="4000" b="1" strike="noStrike" spc="-1" dirty="0">
                <a:solidFill>
                  <a:srgbClr val="0000FF"/>
                </a:solidFill>
                <a:latin typeface="微軟正黑體"/>
                <a:ea typeface="微軟正黑體"/>
              </a:rPr>
              <a:t>安達產物</a:t>
            </a:r>
            <a:r>
              <a:rPr lang="en-US" sz="4000" b="1" strike="noStrike" spc="-1" dirty="0" err="1">
                <a:solidFill>
                  <a:srgbClr val="0000FF"/>
                </a:solidFill>
                <a:latin typeface="微軟正黑體"/>
                <a:ea typeface="微軟正黑體"/>
              </a:rPr>
              <a:t>的匯款資訊</a:t>
            </a:r>
            <a:r>
              <a:rPr lang="en-US" sz="4000" b="1" strike="noStrike" spc="-1" dirty="0">
                <a:solidFill>
                  <a:srgbClr val="0000FF"/>
                </a:solidFill>
                <a:latin typeface="微軟正黑體"/>
                <a:ea typeface="微軟正黑體"/>
              </a:rPr>
              <a:t>？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385C23B-64B3-4672-967A-CD9800A1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101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圖片 3" descr="一張含有 文字, 字型, 標誌 的圖片&#10;&#10;AI 產生的內容可能不正確。">
            <a:extLst>
              <a:ext uri="{FF2B5EF4-FFF2-40B4-BE49-F238E27FC236}">
                <a16:creationId xmlns:a16="http://schemas.microsoft.com/office/drawing/2014/main" id="{98DF4C81-C113-A501-A67E-5C0A1025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5" y="2439736"/>
            <a:ext cx="6791325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195173" y="1601640"/>
            <a:ext cx="9072720" cy="525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FF"/>
                </a:solidFill>
                <a:latin typeface="微軟正黑體"/>
                <a:ea typeface="微軟正黑體"/>
              </a:rPr>
              <a:t>保險期間的時間定義為何</a:t>
            </a:r>
            <a:r>
              <a:rPr lang="en-US" sz="4000" b="1" strike="noStrike" spc="-1" dirty="0">
                <a:solidFill>
                  <a:srgbClr val="0000FF"/>
                </a:solidFill>
                <a:latin typeface="微軟正黑體"/>
                <a:ea typeface="微軟正黑體"/>
              </a:rPr>
              <a:t>?</a:t>
            </a:r>
            <a:endParaRPr lang="en-US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8176" y="3172432"/>
            <a:ext cx="8799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以足月一個月計算，一個月就是完整的一個月。</a:t>
            </a:r>
            <a:endParaRPr lang="zh-TW" altLang="en-US" sz="32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CB4A4E9-5735-4462-A7BA-FFC4F6D9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102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70722F-BF47-B7A5-8463-B50477EC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0606"/>
            <a:ext cx="8229240" cy="4149213"/>
          </a:xfrm>
        </p:spPr>
        <p:txBody>
          <a:bodyPr/>
          <a:lstStyle/>
          <a:p>
            <a:r>
              <a:rPr lang="zh-TW" altLang="en-US" sz="4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如果學校有保險特殊需求或保險緊急狀況如何處理 </a:t>
            </a:r>
            <a:r>
              <a:rPr lang="en-US" altLang="zh-TW" sz="4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?</a:t>
            </a:r>
            <a:br>
              <a:rPr lang="en-US" altLang="zh-TW" sz="4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</a:br>
            <a:br>
              <a:rPr lang="en-US" altLang="zh-TW" sz="4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</a:br>
            <a:r>
              <a:rPr lang="zh-TW" alt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可與群組服務人員聯絡</a:t>
            </a:r>
            <a:r>
              <a:rPr lang="en-US" altLang="zh-TW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 </a:t>
            </a:r>
            <a:r>
              <a:rPr lang="zh-TW" alt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本專案保險服務人員會盡力協助解決</a:t>
            </a:r>
            <a:r>
              <a:rPr lang="en-US" altLang="zh-TW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br>
              <a:rPr lang="en-US" altLang="zh-TW" sz="2800" b="0" strike="noStrike" spc="-1" dirty="0">
                <a:latin typeface="Arial"/>
              </a:rPr>
            </a:b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838953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1"/>
          <p:cNvSpPr/>
          <p:nvPr/>
        </p:nvSpPr>
        <p:spPr>
          <a:xfrm>
            <a:off x="35640" y="2493000"/>
            <a:ext cx="9072720" cy="179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以上為本次校外實習保險說明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如有任何問題歡迎隨時致電本公司洽詢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4D878FF-7504-4374-AFD1-05A4B6D6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104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723320" y="749880"/>
            <a:ext cx="5763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團體保險加退保前置作業</a:t>
            </a:r>
            <a:endParaRPr lang="en-US" sz="40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855618588"/>
              </p:ext>
            </p:extLst>
          </p:nvPr>
        </p:nvGraphicFramePr>
        <p:xfrm>
          <a:off x="827640" y="1396440"/>
          <a:ext cx="7848720" cy="477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C1402F2-9EBA-4B5F-A077-5CBA2F82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80000" y="2890565"/>
            <a:ext cx="8964000" cy="1075764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2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安達產物</a:t>
            </a:r>
            <a:r>
              <a:rPr lang="en-US" sz="3200" b="1" u="sng" strike="noStrike" spc="-1" dirty="0" err="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團體保險要保書</a:t>
            </a:r>
            <a:br>
              <a:rPr lang="en-US" sz="32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</a:br>
            <a:r>
              <a:rPr lang="en-US" sz="32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填寫說明與範例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2715840" y="1321148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投保前置申請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F96562D-15D8-45B2-B956-CC8CFD0A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877040" y="886320"/>
            <a:ext cx="7194600" cy="442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安達產物</a:t>
            </a: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要保書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下載並列印，黑白色列印即可。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一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下載要保書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投保前置申請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0D31BA-89AA-4397-AE99-0A0A430E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7A1C19B-6AB3-CE9B-ED76-F41F3292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804987"/>
            <a:ext cx="827722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870967" y="546506"/>
            <a:ext cx="7194600" cy="442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請依照下列說明填寫</a:t>
            </a:r>
            <a:r>
              <a:rPr 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「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安達產物</a:t>
            </a: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團體保險要保書」並完成用印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69701" y="546506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二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填寫申請表件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3122885" y="-74117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投保前置申請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973D53D-9DCF-4459-9D2C-289AD50B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9AF750-2D95-865C-7BA1-1FA3B872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1" y="988586"/>
            <a:ext cx="5401901" cy="586941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26E655E-33BD-460B-091A-BB306C8B5853}"/>
              </a:ext>
            </a:extLst>
          </p:cNvPr>
          <p:cNvSpPr txBox="1"/>
          <p:nvPr/>
        </p:nvSpPr>
        <p:spPr>
          <a:xfrm>
            <a:off x="5452968" y="1949093"/>
            <a:ext cx="36452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保險起始與終止日期請勿填寫 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成立要保書一律一年的期間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擅自填寫錯誤的期間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將導致整份要保書作廢並延誤作業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若用印上有疑慮，請致電</a:t>
            </a:r>
            <a:b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</a:b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073327259#21 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許先生確認</a:t>
            </a: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DF2FDBA8-FDDF-F546-3E39-F33ED6D365DA}"/>
              </a:ext>
            </a:extLst>
          </p:cNvPr>
          <p:cNvSpPr/>
          <p:nvPr/>
        </p:nvSpPr>
        <p:spPr>
          <a:xfrm rot="10800000">
            <a:off x="4319197" y="2549258"/>
            <a:ext cx="1149069" cy="442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C3D59FA1-102C-E481-9768-339A8CD09F15}"/>
              </a:ext>
            </a:extLst>
          </p:cNvPr>
          <p:cNvSpPr/>
          <p:nvPr/>
        </p:nvSpPr>
        <p:spPr>
          <a:xfrm rot="10800000">
            <a:off x="5468266" y="5770783"/>
            <a:ext cx="525128" cy="442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26D1C95-7CD7-7C97-517E-98E3C325E71F}"/>
              </a:ext>
            </a:extLst>
          </p:cNvPr>
          <p:cNvSpPr txBox="1"/>
          <p:nvPr/>
        </p:nvSpPr>
        <p:spPr>
          <a:xfrm>
            <a:off x="5993394" y="5807157"/>
            <a:ext cx="24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申請日期也請勿填寫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8440" y="1026360"/>
            <a:ext cx="8991720" cy="415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　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1.要保書一共</a:t>
            </a:r>
            <a:r>
              <a:rPr lang="zh-TW" alt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一</a:t>
            </a:r>
            <a:r>
              <a:rPr lang="en-US" sz="2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頁，填寫用印完後請完整寄出，寄出前請再次確認</a:t>
            </a: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altLang="zh-TW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2</a:t>
            </a: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.寄送至：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801740高雄市前金區中華四路349號6樓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信封須註明</a:t>
            </a:r>
            <a:r>
              <a:rPr lang="en-US" sz="20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:”</a:t>
            </a:r>
            <a:r>
              <a:rPr lang="en-US" sz="2000" b="1" u="sng" strike="noStrike" spc="-1" dirty="0" err="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學校名稱</a:t>
            </a:r>
            <a:r>
              <a:rPr lang="en-US" sz="20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”+</a:t>
            </a:r>
            <a:r>
              <a:rPr lang="en-US" sz="2000" b="1" u="sng" strike="noStrike" spc="-1" dirty="0" err="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校外實習團體保險申請作業文件+加退保承辦窗口收</a:t>
            </a:r>
            <a:r>
              <a:rPr lang="en-US" sz="20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。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要保書審核須作業時間，請學校在收到本公司寄來之空白要保書及，</a:t>
            </a:r>
            <a:r>
              <a:rPr lang="en-US" sz="20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於“一週”內完成要保書並寄出</a:t>
            </a: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。本團保服務人員將會協助檢視申請文件正確性並用印，檢查無誤後，將再轉寄至本公司辦理。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877040" y="886320"/>
            <a:ext cx="7194600" cy="442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將用印完成</a:t>
            </a:r>
            <a:r>
              <a:rPr 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「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安達產物</a:t>
            </a: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團體保險要保書」郵寄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步驟五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申請書正本郵寄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投保前置申請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CCA823-6E7F-4BBB-8EBF-27456D50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-38340" y="1671035"/>
            <a:ext cx="9220680" cy="3445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</a:pPr>
            <a:r>
              <a:rPr lang="zh-TW" altLang="en-US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安達產物</a:t>
            </a:r>
            <a:r>
              <a:rPr lang="en-US" sz="2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收到正本文件後，進行要保書受理及審核</a:t>
            </a: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FF0000"/>
              </a:buClr>
              <a:buFont typeface="Calibri"/>
              <a:buAutoNum type="arabicPeriod" startAt="2"/>
            </a:pPr>
            <a:r>
              <a:rPr lang="zh-TW" altLang="en-US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華人保經</a:t>
            </a: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投(加)</a:t>
            </a:r>
            <a:r>
              <a:rPr lang="en-US" sz="2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保網站提供帳號密碼，為學校主帳號使用</a:t>
            </a: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en-US" sz="2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每校提供一組帳號密碼</a:t>
            </a: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)。</a:t>
            </a:r>
            <a:r>
              <a:rPr lang="en-US" sz="2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倘學校處理校外實習保險事務有多位承辦人需求，請再聯絡本公司開通子帳號。但請學校仍務必由校外實習專責單位管控主帳號</a:t>
            </a: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3.    </a:t>
            </a:r>
            <a:r>
              <a:rPr lang="en-US" sz="2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要保書實際具體需要份數，於學校實際投保狀況而定，待保險公司照會後再</a:t>
            </a: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          </a:t>
            </a:r>
            <a:r>
              <a:rPr lang="en-US" sz="2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行提供即可</a:t>
            </a: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504000" y="668160"/>
            <a:ext cx="82080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投保前置申請-行政作業補充說明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4300164-8B8B-43EE-BCA0-BBC7FFDD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網頁選單簡介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211" name="圖片 7"/>
          <p:cNvPicPr/>
          <p:nvPr/>
        </p:nvPicPr>
        <p:blipFill>
          <a:blip r:embed="rId2"/>
          <a:srcRect l="9258" b="5900"/>
          <a:stretch/>
        </p:blipFill>
        <p:spPr>
          <a:xfrm>
            <a:off x="323640" y="1268640"/>
            <a:ext cx="4382280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2" name="CustomShape 2"/>
          <p:cNvSpPr/>
          <p:nvPr/>
        </p:nvSpPr>
        <p:spPr>
          <a:xfrm flipH="1">
            <a:off x="4788000" y="1484640"/>
            <a:ext cx="4032000" cy="431640"/>
          </a:xfrm>
          <a:prstGeom prst="homePlate">
            <a:avLst>
              <a:gd name="adj" fmla="val 50000"/>
            </a:avLst>
          </a:prstGeom>
          <a:ln w="38160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投保及加保作業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 flipH="1">
            <a:off x="4788000" y="2084400"/>
            <a:ext cx="4032000" cy="431640"/>
          </a:xfrm>
          <a:prstGeom prst="homePlate">
            <a:avLst>
              <a:gd name="adj" fmla="val 50000"/>
            </a:avLst>
          </a:prstGeom>
          <a:ln w="38160"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退保及作廢申請作業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 flipH="1">
            <a:off x="4788000" y="2683800"/>
            <a:ext cx="4032000" cy="431640"/>
          </a:xfrm>
          <a:prstGeom prst="homePlate">
            <a:avLst>
              <a:gd name="adj" fmla="val 50000"/>
            </a:avLst>
          </a:prstGeom>
          <a:ln w="38160"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保單確認及繳費證明上傳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 flipH="1">
            <a:off x="4788000" y="3283560"/>
            <a:ext cx="4032000" cy="431640"/>
          </a:xfrm>
          <a:prstGeom prst="homePlate">
            <a:avLst>
              <a:gd name="adj" fmla="val 50000"/>
            </a:avLst>
          </a:prstGeom>
          <a:ln w="38160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保險文件(申請書、理賠書、簡報)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 flipH="1">
            <a:off x="4798080" y="3882960"/>
            <a:ext cx="4032000" cy="431640"/>
          </a:xfrm>
          <a:prstGeom prst="homePlate">
            <a:avLst>
              <a:gd name="adj" fmla="val 50000"/>
            </a:avLst>
          </a:prstGeom>
          <a:ln w="38160"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學校基本資料建檔及維護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 flipH="1">
            <a:off x="4813920" y="4482720"/>
            <a:ext cx="4032000" cy="431640"/>
          </a:xfrm>
          <a:prstGeom prst="homePlate">
            <a:avLst>
              <a:gd name="adj" fmla="val 50000"/>
            </a:avLst>
          </a:prstGeom>
          <a:ln w="38160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密碼設定及修改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61560" y="148500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1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61560" y="208440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2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0" name="CustomShape 10"/>
          <p:cNvSpPr/>
          <p:nvPr/>
        </p:nvSpPr>
        <p:spPr>
          <a:xfrm>
            <a:off x="61560" y="268416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3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1" name="CustomShape 11"/>
          <p:cNvSpPr/>
          <p:nvPr/>
        </p:nvSpPr>
        <p:spPr>
          <a:xfrm>
            <a:off x="61560" y="328392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4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2" name="CustomShape 12"/>
          <p:cNvSpPr/>
          <p:nvPr/>
        </p:nvSpPr>
        <p:spPr>
          <a:xfrm>
            <a:off x="61560" y="388368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3" name="CustomShape 13"/>
          <p:cNvSpPr/>
          <p:nvPr/>
        </p:nvSpPr>
        <p:spPr>
          <a:xfrm>
            <a:off x="61560" y="448344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6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4" name="CustomShape 14"/>
          <p:cNvSpPr/>
          <p:nvPr/>
        </p:nvSpPr>
        <p:spPr>
          <a:xfrm>
            <a:off x="107640" y="575352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3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5" name="CustomShape 15"/>
          <p:cNvSpPr/>
          <p:nvPr/>
        </p:nvSpPr>
        <p:spPr>
          <a:xfrm flipH="1">
            <a:off x="673200" y="5753520"/>
            <a:ext cx="8172360" cy="431640"/>
          </a:xfrm>
          <a:prstGeom prst="homePlate">
            <a:avLst>
              <a:gd name="adj" fmla="val 50000"/>
            </a:avLst>
          </a:prstGeom>
          <a:ln w="38160"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註：僅學校主帳號能看到應收保費選單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1A6C638-1765-468D-9128-08A0607C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41640" y="2277000"/>
            <a:ext cx="8460720" cy="488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0" b="0" strike="noStrike" spc="-1">
                <a:solidFill>
                  <a:srgbClr val="FF0000"/>
                </a:solidFill>
                <a:latin typeface="標楷體"/>
                <a:ea typeface="標楷體"/>
              </a:rPr>
              <a:t>投(加)保流程</a:t>
            </a:r>
            <a:endParaRPr lang="en-US" sz="10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5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AEEEA08-4B60-4F04-B72E-7451AA94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圖片 3"/>
          <p:cNvPicPr/>
          <p:nvPr/>
        </p:nvPicPr>
        <p:blipFill>
          <a:blip r:embed="rId2"/>
          <a:stretch/>
        </p:blipFill>
        <p:spPr>
          <a:xfrm>
            <a:off x="79920" y="2389320"/>
            <a:ext cx="2015640" cy="201564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1877040" y="886320"/>
            <a:ext cx="7194600" cy="442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進入「113年度大專院校校外實習團體意外險名冊加(退)</a:t>
            </a: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保作業系統</a:t>
            </a:r>
            <a:r>
              <a:rPr 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」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步驟一 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進入網站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79920" y="5373360"/>
            <a:ext cx="8812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帳號：學校帳號為「統計處學校代碼」</a:t>
            </a:r>
            <a:r>
              <a:rPr lang="en-US" sz="1800" b="0" strike="noStrike" spc="-1">
                <a:solidFill>
                  <a:srgbClr val="FF0000"/>
                </a:solidFill>
                <a:latin typeface="Times New Roman"/>
                <a:ea typeface="標楷體"/>
              </a:rPr>
              <a:t>      EX: ○○科技大學  學校代碼為0001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密碼：預設密碼由「系統提供」，承辦單位於</a:t>
            </a:r>
            <a:r>
              <a:rPr lang="en-US" sz="1800" b="1" strike="noStrike" spc="-1">
                <a:solidFill>
                  <a:srgbClr val="FF0000"/>
                </a:solidFill>
                <a:latin typeface="標楷體"/>
                <a:ea typeface="標楷體"/>
              </a:rPr>
              <a:t>第一次</a:t>
            </a: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登入後請務必進行修改。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2322000" y="3150000"/>
            <a:ext cx="817200" cy="494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244" name="CustomShape 5"/>
          <p:cNvSpPr/>
          <p:nvPr/>
        </p:nvSpPr>
        <p:spPr>
          <a:xfrm>
            <a:off x="246600" y="4248000"/>
            <a:ext cx="3209400" cy="32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網址：</a:t>
            </a:r>
            <a:r>
              <a:rPr lang="en-US" sz="1400" b="1" u="sng" strike="noStrike" spc="-1">
                <a:solidFill>
                  <a:srgbClr val="0000FF"/>
                </a:solidFill>
                <a:uFillTx/>
                <a:latin typeface="微軟正黑體"/>
                <a:ea typeface="微軟正黑體"/>
                <a:hlinkClick r:id="rId3"/>
              </a:rPr>
              <a:t>http://college.ice.com.tw/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5" name="CustomShape 6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390" y="2070885"/>
            <a:ext cx="5810250" cy="249555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384178-03B6-47FF-98E7-4BEA9260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598200" y="319320"/>
            <a:ext cx="22111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簡報大綱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3130200" y="779400"/>
            <a:ext cx="4753800" cy="557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strike="noStrike" spc="-1">
                <a:solidFill>
                  <a:srgbClr val="953735"/>
                </a:solidFill>
                <a:latin typeface="微軟正黑體"/>
                <a:ea typeface="微軟正黑體"/>
              </a:rPr>
              <a:t>●保障計畫說明</a:t>
            </a:r>
            <a:endParaRPr lang="en-US" sz="3000" b="0" strike="noStrike" spc="-1"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US" sz="3000" b="1" strike="noStrike" spc="-1">
                <a:solidFill>
                  <a:srgbClr val="953735"/>
                </a:solidFill>
                <a:latin typeface="微軟正黑體"/>
                <a:ea typeface="微軟正黑體"/>
              </a:rPr>
              <a:t>●投(加)保流程、文件</a:t>
            </a:r>
            <a:endParaRPr lang="en-US" sz="3000" b="0" strike="noStrike" spc="-1"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US" sz="3000" b="1" strike="noStrike" spc="-1">
                <a:solidFill>
                  <a:srgbClr val="953735"/>
                </a:solidFill>
                <a:latin typeface="微軟正黑體"/>
                <a:ea typeface="微軟正黑體"/>
              </a:rPr>
              <a:t>●查詢投保證明流程</a:t>
            </a:r>
            <a:endParaRPr lang="en-US" sz="3000" b="0" strike="noStrike" spc="-1"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US" sz="3000" b="1" strike="noStrike" spc="-1">
                <a:solidFill>
                  <a:srgbClr val="953735"/>
                </a:solidFill>
                <a:latin typeface="微軟正黑體"/>
                <a:ea typeface="微軟正黑體"/>
              </a:rPr>
              <a:t>●退保流程、文件</a:t>
            </a:r>
            <a:endParaRPr lang="en-US" sz="3000" b="0" strike="noStrike" spc="-1"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US" sz="3000" b="1" strike="noStrike" spc="-1">
                <a:solidFill>
                  <a:srgbClr val="953735"/>
                </a:solidFill>
                <a:latin typeface="微軟正黑體"/>
                <a:ea typeface="微軟正黑體"/>
              </a:rPr>
              <a:t>●理賠程序、文件</a:t>
            </a:r>
            <a:endParaRPr lang="en-US" sz="3000" b="0" strike="noStrike" spc="-1"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US" sz="3000" b="1" strike="noStrike" spc="-1">
                <a:solidFill>
                  <a:srgbClr val="953735"/>
                </a:solidFill>
                <a:latin typeface="微軟正黑體"/>
                <a:ea typeface="微軟正黑體"/>
              </a:rPr>
              <a:t>●Ｑ＆Ａ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03A7601-D6EA-468F-BC56-504A2141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877040" y="886320"/>
            <a:ext cx="7194600" cy="442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首次登入後，將會強制修改密碼。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步驟二 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修改密碼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252" name="圖片 1"/>
          <p:cNvPicPr/>
          <p:nvPr/>
        </p:nvPicPr>
        <p:blipFill>
          <a:blip r:embed="rId2"/>
          <a:stretch/>
        </p:blipFill>
        <p:spPr>
          <a:xfrm>
            <a:off x="251640" y="1608480"/>
            <a:ext cx="8246160" cy="3548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3" name="CustomShape 4"/>
          <p:cNvSpPr/>
          <p:nvPr/>
        </p:nvSpPr>
        <p:spPr>
          <a:xfrm>
            <a:off x="76320" y="5301360"/>
            <a:ext cx="8991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請各校承辦人修改密碼後，應妥善保存密碼。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7EA391A-EFA1-4EF9-B657-76AF679A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進入加(退)保作業系統後，請點選</a:t>
            </a:r>
            <a:r>
              <a:rPr lang="en-US" sz="16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『大專校院維護』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選單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步驟三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大專院校維護填報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259" name="圖片 6"/>
          <p:cNvPicPr/>
          <p:nvPr/>
        </p:nvPicPr>
        <p:blipFill>
          <a:blip r:embed="rId2"/>
          <a:stretch/>
        </p:blipFill>
        <p:spPr>
          <a:xfrm>
            <a:off x="827640" y="1470240"/>
            <a:ext cx="7560360" cy="4600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A7723C5-3FB1-45FC-9E99-B2D358F2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請依序填入相關聯絡資訊，為以利本公司受理相關文件，所有欄位均不得空白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步驟三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大專院校維護填報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投(加)</a:t>
            </a: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保流程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79920" y="4500000"/>
            <a:ext cx="906372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1.連絡電話、分機號碼、email，皆為聯絡人之資訊。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2.請款承辦窗口：學校收到“收據”後，請款繳納保險費之窗口。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3.加退保承辦窗口：學校主要辦理加退保的承辦人員。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以上窗口若與聯絡人為同一人，請勾選「同聯絡人」。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4.提供學校銀行帳號資訊，以利未來退保作業之退款使用。</a:t>
            </a:r>
            <a:r>
              <a:rPr lang="en-US" sz="1800" b="1" strike="noStrike" spc="-1">
                <a:solidFill>
                  <a:srgbClr val="FF0000"/>
                </a:solidFill>
                <a:latin typeface="標楷體"/>
                <a:ea typeface="標楷體"/>
              </a:rPr>
              <a:t>(註：銀行帳戶非必填選項)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6" name="CustomShape 5"/>
          <p:cNvSpPr/>
          <p:nvPr/>
        </p:nvSpPr>
        <p:spPr>
          <a:xfrm>
            <a:off x="1115640" y="4104000"/>
            <a:ext cx="7920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◎</a:t>
            </a:r>
            <a:r>
              <a:rPr lang="en-US" sz="1800" b="0" u="sng" strike="noStrike" spc="-1">
                <a:solidFill>
                  <a:srgbClr val="FF0000"/>
                </a:solidFill>
                <a:uFillTx/>
                <a:latin typeface="標楷體"/>
                <a:ea typeface="標楷體"/>
              </a:rPr>
              <a:t>登入後，請務必盡速將所有資料的維護作業完成，以利行政作業進行</a:t>
            </a:r>
            <a:r>
              <a:rPr lang="en-US" sz="1800" b="0" strike="noStrike" spc="-1">
                <a:solidFill>
                  <a:srgbClr val="FF0000"/>
                </a:solidFill>
                <a:latin typeface="標楷體"/>
                <a:ea typeface="標楷體"/>
              </a:rPr>
              <a:t>◎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67" name="Picture 2"/>
          <p:cNvPicPr/>
          <p:nvPr/>
        </p:nvPicPr>
        <p:blipFill>
          <a:blip r:embed="rId2"/>
          <a:stretch/>
        </p:blipFill>
        <p:spPr>
          <a:xfrm>
            <a:off x="56160" y="1303920"/>
            <a:ext cx="7934040" cy="2844720"/>
          </a:xfrm>
          <a:prstGeom prst="rect">
            <a:avLst/>
          </a:prstGeom>
          <a:ln>
            <a:noFill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6B24CA9-34D2-4826-AF99-D7D60BD5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進入加(退)保作業系統後，請點選</a:t>
            </a:r>
            <a:r>
              <a:rPr lang="en-US" sz="16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『開始加保』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選單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步驟四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進行投保作業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273" name="圖片 3"/>
          <p:cNvPicPr/>
          <p:nvPr/>
        </p:nvPicPr>
        <p:blipFill>
          <a:blip r:embed="rId2"/>
          <a:stretch/>
        </p:blipFill>
        <p:spPr>
          <a:xfrm>
            <a:off x="1404360" y="1458000"/>
            <a:ext cx="6055560" cy="4627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905D3B-0481-4EC0-B502-246DD41A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下載</a:t>
            </a:r>
            <a:r>
              <a:rPr lang="en-US" sz="16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『加保名冊範本』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後，並開啟下載後的EXCEL範本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步驟五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下載投保名冊範例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279" name="圖片 8"/>
          <p:cNvPicPr/>
          <p:nvPr/>
        </p:nvPicPr>
        <p:blipFill>
          <a:blip r:embed="rId2"/>
          <a:stretch/>
        </p:blipFill>
        <p:spPr>
          <a:xfrm>
            <a:off x="179640" y="1541880"/>
            <a:ext cx="8784720" cy="441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50707AF-8B1E-4B97-AEDA-8EE4BF04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參照Excel範本依序填入相關要保資料，完成更新後請</a:t>
            </a:r>
            <a:r>
              <a:rPr lang="en-US" sz="14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『另存新檔』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儲存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步驟六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填報投保名冊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56425" y="2716920"/>
            <a:ext cx="9030789" cy="3476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1.前兩個欄位為本國學生，第三欄是</a:t>
            </a:r>
            <a:r>
              <a:rPr lang="zh-TW" alt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外籍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學生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r>
              <a:rPr lang="zh-TW" alt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外籍生的學生姓名欄位直接改護照英文名字就好，以利作業。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br>
              <a:rPr dirty="0"/>
            </a:b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2.日期統一使用民國年，且格式為 100/10/10 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請勿使用西元年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 或100.10.10</a:t>
            </a:r>
            <a:r>
              <a:rPr lang="zh-TW" alt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或</a:t>
            </a:r>
            <a:r>
              <a:rPr lang="en-US" altLang="zh-TW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1001010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 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等其他格式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這裡非常重要，學校一年來投保幾乎有</a:t>
            </a:r>
            <a:r>
              <a:rPr lang="en-US" altLang="zh-TW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1/5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件，因為生日格式有誤導致行政人員要額外花時間處理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endParaRPr lang="en-US" sz="1800" b="1" strike="noStrike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提供格式為 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095/01/01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 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七碼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 ，其他格式後續發現將再進行照會通知。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3.由於名冊人數須與加保人數相符，請</a:t>
            </a:r>
            <a:r>
              <a:rPr lang="en-US" sz="2000" b="1" u="sng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確認清楚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後再送出。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60"/>
            <a:ext cx="9144000" cy="129672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204A151-61E0-4D25-AB23-DBEF073D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參照Excel範本依序填入相關要保資料，完成更新後請</a:t>
            </a:r>
            <a:r>
              <a:rPr lang="en-US" sz="14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『另存新檔』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儲存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步驟六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填報投保名冊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39394" y="2603659"/>
            <a:ext cx="9030789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4.正式填寫前，請務必將範例資料清除以後再填寫。</a:t>
            </a:r>
          </a:p>
          <a:p>
            <a:pPr>
              <a:lnSpc>
                <a:spcPct val="100000"/>
              </a:lnSpc>
            </a:pPr>
            <a:endParaRPr lang="en-US" sz="1800" b="1" strike="noStrike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以下為過去一年收到的名冊，且不少學校投保類似名冊，請務必多加留意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!</a:t>
            </a:r>
            <a:endParaRPr lang="en-US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4" y="3846906"/>
            <a:ext cx="8950869" cy="157324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12" y="1389315"/>
            <a:ext cx="9144000" cy="139396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4660B8-E2B7-42F1-BEA9-9995BD4D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7633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參照Excel範本依序填入相關要保資料，完成更新後請</a:t>
            </a:r>
            <a:r>
              <a:rPr lang="en-US" sz="14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『另存新檔』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儲存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步驟六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填報投保名冊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282" name="Picture 2"/>
          <p:cNvPicPr/>
          <p:nvPr/>
        </p:nvPicPr>
        <p:blipFill>
          <a:blip r:embed="rId2"/>
          <a:stretch/>
        </p:blipFill>
        <p:spPr>
          <a:xfrm>
            <a:off x="79920" y="161280"/>
            <a:ext cx="2283120" cy="521640"/>
          </a:xfrm>
          <a:prstGeom prst="rect">
            <a:avLst/>
          </a:prstGeom>
          <a:ln>
            <a:noFill/>
          </a:ln>
        </p:spPr>
      </p:pic>
      <p:pic>
        <p:nvPicPr>
          <p:cNvPr id="283" name="圖片 21"/>
          <p:cNvPicPr/>
          <p:nvPr/>
        </p:nvPicPr>
        <p:blipFill>
          <a:blip r:embed="rId3"/>
          <a:stretch/>
        </p:blipFill>
        <p:spPr>
          <a:xfrm>
            <a:off x="2562480" y="23400"/>
            <a:ext cx="857160" cy="720360"/>
          </a:xfrm>
          <a:prstGeom prst="rect">
            <a:avLst/>
          </a:prstGeom>
          <a:ln>
            <a:noFill/>
          </a:ln>
        </p:spPr>
      </p:pic>
      <p:sp>
        <p:nvSpPr>
          <p:cNvPr id="284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-17212" y="2455742"/>
            <a:ext cx="9030789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5.保險</a:t>
            </a:r>
            <a:r>
              <a:rPr lang="zh-TW" alt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起始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日期</a:t>
            </a:r>
            <a:r>
              <a:rPr lang="zh-TW" alt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與終止日期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請將加保系統上顯示的保險</a:t>
            </a:r>
            <a:r>
              <a:rPr lang="zh-TW" alt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起始日期與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終止日期</a:t>
            </a:r>
            <a:r>
              <a:rPr lang="zh-TW" alt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分別填入保險生效日期跟保險終止日期的欄位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6.計畫別：請將加保系統中保險期間所顯示的計畫別填入。</a:t>
            </a:r>
          </a:p>
          <a:p>
            <a:pPr>
              <a:lnSpc>
                <a:spcPct val="100000"/>
              </a:lnSpc>
            </a:pPr>
            <a:r>
              <a:rPr lang="zh-TW" alt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計畫別保</a:t>
            </a:r>
            <a:r>
              <a:rPr lang="en-US" altLang="zh-TW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1</a:t>
            </a:r>
            <a:r>
              <a:rPr lang="zh-TW" alt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個月就是</a:t>
            </a:r>
            <a:r>
              <a:rPr lang="en-US" altLang="zh-TW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01</a:t>
            </a:r>
            <a:r>
              <a:rPr lang="zh-TW" altLang="en-US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；保</a:t>
            </a:r>
            <a:r>
              <a:rPr lang="en-US" altLang="zh-TW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12</a:t>
            </a:r>
            <a:r>
              <a:rPr lang="zh-TW" altLang="en-US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個月就是</a:t>
            </a:r>
            <a:r>
              <a:rPr lang="en-US" altLang="zh-TW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12</a:t>
            </a:r>
            <a:r>
              <a:rPr lang="zh-TW" altLang="en-US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；保</a:t>
            </a:r>
            <a:r>
              <a:rPr lang="en-US" altLang="zh-TW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1</a:t>
            </a:r>
            <a:r>
              <a:rPr lang="zh-TW" altLang="en-US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天就是</a:t>
            </a:r>
            <a:r>
              <a:rPr lang="en-US" altLang="zh-TW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13</a:t>
            </a:r>
            <a:r>
              <a:rPr lang="zh-TW" altLang="en-US" sz="20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12" y="1389315"/>
            <a:ext cx="9144000" cy="13939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64" y="4685502"/>
            <a:ext cx="7711247" cy="2172498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FBD6385-012F-45B8-81F1-EF2EFA86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661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參照Excel範本依序填入相關要保資料，完成更新後請</a:t>
            </a:r>
            <a:r>
              <a:rPr lang="en-US" sz="14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『另存新檔』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儲存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步驟六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填報投保名冊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-17212" y="2567803"/>
            <a:ext cx="9030789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altLang="zh-TW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7.</a:t>
            </a:r>
            <a:r>
              <a:rPr lang="zh-TW" alt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系所名稱：請簡化至１０字以內</a:t>
            </a:r>
            <a:endParaRPr lang="en-US" altLang="zh-TW" sz="1800" b="1" strike="noStrike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endParaRPr lang="en-US" altLang="zh-TW" sz="1800" b="1" strike="noStrike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8.</a:t>
            </a:r>
            <a:r>
              <a:rPr lang="zh-TW" alt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學生姓名欄位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：請勿填寫任何特殊符號，外籍生名字也一樣。</a:t>
            </a:r>
            <a:endParaRPr lang="en-US" altLang="zh-TW" sz="1800" b="1" strike="noStrike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9.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身份證字號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(ID)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：第一碼請提供大寫。當學生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ID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第二碼為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8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或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9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或英文字母，這情況通常都是外籍生，外籍生時請填寫外籍生欄位的所有資料。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12" y="1389315"/>
            <a:ext cx="9144000" cy="1393969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47509F3-DFC7-4BB0-B7C6-B5B1F99A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9741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圖片 11"/>
          <p:cNvPicPr/>
          <p:nvPr/>
        </p:nvPicPr>
        <p:blipFill>
          <a:blip r:embed="rId2"/>
          <a:stretch/>
        </p:blipFill>
        <p:spPr>
          <a:xfrm>
            <a:off x="0" y="2698920"/>
            <a:ext cx="5795640" cy="3456360"/>
          </a:xfrm>
          <a:prstGeom prst="rect">
            <a:avLst/>
          </a:prstGeom>
          <a:ln>
            <a:noFill/>
          </a:ln>
        </p:spPr>
      </p:pic>
      <p:sp>
        <p:nvSpPr>
          <p:cNvPr id="288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Excel所填入要保資料應與「投保網站」內容一致，完成更新後請</a:t>
            </a:r>
            <a:r>
              <a:rPr lang="en-US" sz="14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『另存新檔』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儲存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步驟六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填報投保名冊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616040" y="4350960"/>
            <a:ext cx="2043360" cy="28764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294" name="CustomShape 5"/>
          <p:cNvSpPr/>
          <p:nvPr/>
        </p:nvSpPr>
        <p:spPr>
          <a:xfrm>
            <a:off x="3691080" y="4353840"/>
            <a:ext cx="2043360" cy="28764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295" name="CustomShape 6"/>
          <p:cNvSpPr/>
          <p:nvPr/>
        </p:nvSpPr>
        <p:spPr>
          <a:xfrm>
            <a:off x="1558440" y="3283200"/>
            <a:ext cx="4165560" cy="6562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pic>
        <p:nvPicPr>
          <p:cNvPr id="296" name="圖片 17"/>
          <p:cNvPicPr/>
          <p:nvPr/>
        </p:nvPicPr>
        <p:blipFill>
          <a:blip r:embed="rId3"/>
          <a:srcRect l="722" t="1839" r="1177" b="74628"/>
          <a:stretch/>
        </p:blipFill>
        <p:spPr>
          <a:xfrm>
            <a:off x="86760" y="1509480"/>
            <a:ext cx="8970480" cy="844200"/>
          </a:xfrm>
          <a:prstGeom prst="rect">
            <a:avLst/>
          </a:prstGeom>
          <a:ln>
            <a:noFill/>
          </a:ln>
        </p:spPr>
      </p:pic>
      <p:sp>
        <p:nvSpPr>
          <p:cNvPr id="297" name="CustomShape 7"/>
          <p:cNvSpPr/>
          <p:nvPr/>
        </p:nvSpPr>
        <p:spPr>
          <a:xfrm>
            <a:off x="2195640" y="1672920"/>
            <a:ext cx="647640" cy="6562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298" name="CustomShape 8"/>
          <p:cNvSpPr/>
          <p:nvPr/>
        </p:nvSpPr>
        <p:spPr>
          <a:xfrm>
            <a:off x="2843640" y="1672920"/>
            <a:ext cx="647640" cy="6562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299" name="CustomShape 9"/>
          <p:cNvSpPr/>
          <p:nvPr/>
        </p:nvSpPr>
        <p:spPr>
          <a:xfrm>
            <a:off x="5685840" y="1671840"/>
            <a:ext cx="541800" cy="6562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300" name="CustomShape 10"/>
          <p:cNvSpPr/>
          <p:nvPr/>
        </p:nvSpPr>
        <p:spPr>
          <a:xfrm>
            <a:off x="1871640" y="135576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1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01" name="CustomShape 11"/>
          <p:cNvSpPr/>
          <p:nvPr/>
        </p:nvSpPr>
        <p:spPr>
          <a:xfrm>
            <a:off x="1268280" y="406836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1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02" name="CustomShape 12"/>
          <p:cNvSpPr/>
          <p:nvPr/>
        </p:nvSpPr>
        <p:spPr>
          <a:xfrm>
            <a:off x="3386160" y="136368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2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03" name="CustomShape 13"/>
          <p:cNvSpPr/>
          <p:nvPr/>
        </p:nvSpPr>
        <p:spPr>
          <a:xfrm>
            <a:off x="3597840" y="399456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2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04" name="CustomShape 14"/>
          <p:cNvSpPr/>
          <p:nvPr/>
        </p:nvSpPr>
        <p:spPr>
          <a:xfrm>
            <a:off x="6058440" y="139428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3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05" name="CustomShape 15"/>
          <p:cNvSpPr/>
          <p:nvPr/>
        </p:nvSpPr>
        <p:spPr>
          <a:xfrm>
            <a:off x="1208880" y="3444480"/>
            <a:ext cx="431640" cy="431640"/>
          </a:xfrm>
          <a:prstGeom prst="ellipse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微軟正黑體"/>
              </a:rPr>
              <a:t>3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306" name="Table 16"/>
          <p:cNvGraphicFramePr/>
          <p:nvPr/>
        </p:nvGraphicFramePr>
        <p:xfrm>
          <a:off x="5827320" y="2698560"/>
          <a:ext cx="3229560" cy="2592000"/>
        </p:xfrm>
        <a:graphic>
          <a:graphicData uri="http://schemas.openxmlformats.org/drawingml/2006/table">
            <a:tbl>
              <a:tblPr/>
              <a:tblGrid>
                <a:gridCol w="5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Arial"/>
                          <a:ea typeface="微軟正黑體"/>
                        </a:rPr>
                        <a:t>編號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Arial"/>
                          <a:ea typeface="微軟正黑體"/>
                        </a:rPr>
                        <a:t>Excel欄位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Arial"/>
                          <a:ea typeface="微軟正黑體"/>
                        </a:rPr>
                        <a:t>(上圖)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Arial"/>
                          <a:ea typeface="微軟正黑體"/>
                        </a:rPr>
                        <a:t>投保網站欄位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Arial"/>
                          <a:ea typeface="微軟正黑體"/>
                        </a:rPr>
                        <a:t>(左圖)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保險生效日期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保險起始日期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保險終止日期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保險終止日期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3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計畫別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加保期程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" name="CustomShape 17"/>
          <p:cNvSpPr/>
          <p:nvPr/>
        </p:nvSpPr>
        <p:spPr>
          <a:xfrm>
            <a:off x="5656680" y="5333040"/>
            <a:ext cx="356616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上表所列「Excel欄位」對應「投保網站」欄位所填寫內容應一致，以免影響加保效力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5E071B4-6447-4108-8D5E-F9E927B2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29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80870" y="1029070"/>
            <a:ext cx="8963130" cy="4799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保障範圍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凡非因疾病所引起的外來突發事故</a:t>
            </a:r>
            <a:r>
              <a:rPr lang="en-US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。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(承保24小時)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如：天災、交通意外等事故</a:t>
            </a:r>
            <a:r>
              <a:rPr lang="en-US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酒後駕車、自殺不予理賠</a:t>
            </a:r>
            <a:r>
              <a:rPr lang="en-US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)。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保障對象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教育部所轄之各級公、私立大專校院具有學籍之校外實習學生</a:t>
            </a:r>
            <a:r>
              <a:rPr lang="en-US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以記載於被保險人名冊內者為限</a:t>
            </a:r>
            <a:r>
              <a:rPr lang="en-US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)。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保險期間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可投保一年、11個月、10個月、9個月、8個月、7個月、6個月、5個月、4個月、3個月、2個月、1個月、1日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(超過1日不滿1個月視為1個月)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投保人數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TW" altLang="en-US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不限人數，只要學校一年內投保滿</a:t>
            </a:r>
            <a: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50</a:t>
            </a:r>
            <a:r>
              <a:rPr lang="zh-TW" altLang="en-US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人次即可。</a:t>
            </a:r>
            <a:endParaRPr lang="en-US" b="1" spc="-1" dirty="0">
              <a:solidFill>
                <a:srgbClr val="00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加退保時間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: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隨時可以上網辦理加退保作業</a:t>
            </a:r>
            <a:r>
              <a:rPr lang="en-US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。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3117093" y="-100421"/>
            <a:ext cx="3225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保障計畫說明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B4741DE-DF66-4D76-8954-F54AF055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4EE2E-CCA7-1420-345B-39E2F1BA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>
            <a:extLst>
              <a:ext uri="{FF2B5EF4-FFF2-40B4-BE49-F238E27FC236}">
                <a16:creationId xmlns:a16="http://schemas.microsoft.com/office/drawing/2014/main" id="{1B10A005-9B39-0B95-67E5-0640DDABB34B}"/>
              </a:ext>
            </a:extLst>
          </p:cNvPr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其他備註需求填寫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89" name="CustomShape 2">
            <a:extLst>
              <a:ext uri="{FF2B5EF4-FFF2-40B4-BE49-F238E27FC236}">
                <a16:creationId xmlns:a16="http://schemas.microsoft.com/office/drawing/2014/main" id="{C6FE18A3-F896-CFDB-4326-81EB551F8E6E}"/>
              </a:ext>
            </a:extLst>
          </p:cNvPr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步驟六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填報投保名冊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92" name="CustomShape 3">
            <a:extLst>
              <a:ext uri="{FF2B5EF4-FFF2-40B4-BE49-F238E27FC236}">
                <a16:creationId xmlns:a16="http://schemas.microsoft.com/office/drawing/2014/main" id="{6C49D2D8-DBC2-BF1B-9B21-637A437BA5A5}"/>
              </a:ext>
            </a:extLst>
          </p:cNvPr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C72B092-0BB8-3E30-7642-1C6CA0F1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E86A34-C47F-A65F-E2E1-F72BCC037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4" y="1346675"/>
            <a:ext cx="8664167" cy="313881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C6F2CDE-C008-1E7D-56EB-BEA0AC31AA45}"/>
              </a:ext>
            </a:extLst>
          </p:cNvPr>
          <p:cNvSpPr txBox="1"/>
          <p:nvPr/>
        </p:nvSpPr>
        <p:spPr>
          <a:xfrm>
            <a:off x="0" y="4514565"/>
            <a:ext cx="848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當學校有需求時，可以在名冊內註記相關需求。例如個資要隱藏。如果提出 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1.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 的需求以後，那投影片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47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頁個資部分將隱藏後再出單。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而 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2.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的需求是指定投影片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46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頁，列印日期的時間點。</a:t>
            </a:r>
          </a:p>
        </p:txBody>
      </p:sp>
    </p:spTree>
    <p:extLst>
      <p:ext uri="{BB962C8B-B14F-4D97-AF65-F5344CB8AC3E}">
        <p14:creationId xmlns:p14="http://schemas.microsoft.com/office/powerpoint/2010/main" val="4221431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參照Excel範本依序填入相關要保資料，完成更新後請</a:t>
            </a:r>
            <a:r>
              <a:rPr lang="en-US" sz="14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『另存新檔』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儲存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步驟六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填報投保名冊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320"/>
            <a:ext cx="9144000" cy="142520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920" y="2906243"/>
            <a:ext cx="88624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未來已經不需要再提供學號，學號欄位改成序號。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序號就自行指定數字從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1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開始，上面範例有六個人以序號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1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到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6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排序下來，最後產生投保證明就能以順序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1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到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6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的學生排序，填寫序號將有利學校核銷與比對投保證明。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序號的欄位也可以空著，但是投保證明的順序就會以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ID(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由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A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到</a:t>
            </a:r>
            <a:r>
              <a:rPr lang="en-US" altLang="zh-TW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Z)</a:t>
            </a:r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排序。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EE5687B-65A7-4AA7-B88E-7C25CB43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7801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將名冊存檔，檔名請依照以下說明進行命名，檔案應儲存為.xlsx格式。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步驟七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投保名冊存檔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132120" y="3245400"/>
            <a:ext cx="8688240" cy="26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存檔名稱請依照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：”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校名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”+”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科系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”+”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加保名冊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”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學校有其它命名需求可自行更改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◎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唯一注意檔名不可有任何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”+”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的符號，會導致檔案無法下載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另外檔案請勿進行任何加密程序以影響作業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314" name="筆跡 9"/>
          <p:cNvPicPr/>
          <p:nvPr/>
        </p:nvPicPr>
        <p:blipFill>
          <a:blip r:embed="rId2"/>
          <a:stretch/>
        </p:blipFill>
        <p:spPr>
          <a:xfrm>
            <a:off x="2955960" y="2628360"/>
            <a:ext cx="1478160" cy="186840"/>
          </a:xfrm>
          <a:prstGeom prst="rect">
            <a:avLst/>
          </a:prstGeom>
          <a:ln>
            <a:noFill/>
          </a:ln>
        </p:spPr>
      </p:pic>
      <p:pic>
        <p:nvPicPr>
          <p:cNvPr id="315" name="筆跡 10"/>
          <p:cNvPicPr/>
          <p:nvPr/>
        </p:nvPicPr>
        <p:blipFill>
          <a:blip r:embed="rId3"/>
          <a:stretch/>
        </p:blipFill>
        <p:spPr>
          <a:xfrm>
            <a:off x="2942280" y="2709360"/>
            <a:ext cx="777600" cy="217440"/>
          </a:xfrm>
          <a:prstGeom prst="rect">
            <a:avLst/>
          </a:prstGeom>
          <a:ln>
            <a:noFill/>
          </a:ln>
        </p:spPr>
      </p:pic>
      <p:pic>
        <p:nvPicPr>
          <p:cNvPr id="316" name="筆跡 13"/>
          <p:cNvPicPr/>
          <p:nvPr/>
        </p:nvPicPr>
        <p:blipFill>
          <a:blip r:embed="rId4"/>
          <a:stretch/>
        </p:blipFill>
        <p:spPr>
          <a:xfrm>
            <a:off x="3016440" y="2790000"/>
            <a:ext cx="585000" cy="145080"/>
          </a:xfrm>
          <a:prstGeom prst="rect">
            <a:avLst/>
          </a:prstGeom>
          <a:ln>
            <a:noFill/>
          </a:ln>
        </p:spPr>
      </p:pic>
      <p:pic>
        <p:nvPicPr>
          <p:cNvPr id="317" name="筆跡 22"/>
          <p:cNvPicPr/>
          <p:nvPr/>
        </p:nvPicPr>
        <p:blipFill>
          <a:blip r:embed="rId5"/>
          <a:stretch/>
        </p:blipFill>
        <p:spPr>
          <a:xfrm>
            <a:off x="-1398240" y="3579480"/>
            <a:ext cx="17640" cy="17640"/>
          </a:xfrm>
          <a:prstGeom prst="rect">
            <a:avLst/>
          </a:prstGeom>
          <a:ln>
            <a:noFill/>
          </a:ln>
        </p:spPr>
      </p:pic>
      <p:pic>
        <p:nvPicPr>
          <p:cNvPr id="318" name="圖片 2"/>
          <p:cNvPicPr/>
          <p:nvPr/>
        </p:nvPicPr>
        <p:blipFill>
          <a:blip r:embed="rId6"/>
          <a:stretch/>
        </p:blipFill>
        <p:spPr>
          <a:xfrm>
            <a:off x="105120" y="1505880"/>
            <a:ext cx="8524440" cy="1523520"/>
          </a:xfrm>
          <a:prstGeom prst="rect">
            <a:avLst/>
          </a:prstGeom>
          <a:ln>
            <a:noFill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15CE1D9-989C-4815-821A-88E3D93C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請至『開始加保』點選</a:t>
            </a:r>
            <a:r>
              <a:rPr lang="en-US" sz="16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『選擇上傳檔案』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，將更新後的名冊(Excel)上傳至作業系統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步驟八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上傳投保名冊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324" name="圖片 3"/>
          <p:cNvPicPr/>
          <p:nvPr/>
        </p:nvPicPr>
        <p:blipFill>
          <a:blip r:embed="rId2"/>
          <a:stretch/>
        </p:blipFill>
        <p:spPr>
          <a:xfrm>
            <a:off x="79920" y="1470240"/>
            <a:ext cx="8812080" cy="4622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D630E2C-A77A-4E3A-A49D-EFEF0FDB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D545A-31FE-C5FD-0B4D-14F737138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>
            <a:extLst>
              <a:ext uri="{FF2B5EF4-FFF2-40B4-BE49-F238E27FC236}">
                <a16:creationId xmlns:a16="http://schemas.microsoft.com/office/drawing/2014/main" id="{E8CFB60D-F705-7173-F3BA-1B399739C4A5}"/>
              </a:ext>
            </a:extLst>
          </p:cNvPr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上傳檔案後，將進行加保名冊驗證</a:t>
            </a:r>
            <a:r>
              <a:rPr lang="en-US" altLang="zh-TW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成功展示</a:t>
            </a:r>
            <a:r>
              <a:rPr lang="en-US" altLang="zh-TW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)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20" name="CustomShape 2">
            <a:extLst>
              <a:ext uri="{FF2B5EF4-FFF2-40B4-BE49-F238E27FC236}">
                <a16:creationId xmlns:a16="http://schemas.microsoft.com/office/drawing/2014/main" id="{C510CAA7-970E-30A3-E0DC-C1FD3D56E0E4}"/>
              </a:ext>
            </a:extLst>
          </p:cNvPr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步驟八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上傳投保名冊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23" name="CustomShape 3">
            <a:extLst>
              <a:ext uri="{FF2B5EF4-FFF2-40B4-BE49-F238E27FC236}">
                <a16:creationId xmlns:a16="http://schemas.microsoft.com/office/drawing/2014/main" id="{8537D0C9-A7B5-646F-FC6C-9BA93CCEF859}"/>
              </a:ext>
            </a:extLst>
          </p:cNvPr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1D084F3-7B24-CF01-7B32-78BF016F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34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E64120-F4D8-EDDE-91F2-6FE0353B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" y="1346675"/>
            <a:ext cx="9064080" cy="317566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EB6845B-A2C0-A8A1-3BE3-12878F948840}"/>
              </a:ext>
            </a:extLst>
          </p:cNvPr>
          <p:cNvSpPr txBox="1"/>
          <p:nvPr/>
        </p:nvSpPr>
        <p:spPr>
          <a:xfrm>
            <a:off x="-95098" y="4623843"/>
            <a:ext cx="941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驗證通過後結果就會如上呈現，通過驗證以確保投保資料上傳無誤。</a:t>
            </a:r>
          </a:p>
        </p:txBody>
      </p:sp>
    </p:spTree>
    <p:extLst>
      <p:ext uri="{BB962C8B-B14F-4D97-AF65-F5344CB8AC3E}">
        <p14:creationId xmlns:p14="http://schemas.microsoft.com/office/powerpoint/2010/main" val="2529390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F7FC1-A463-78F7-EE76-073A69CF7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>
            <a:extLst>
              <a:ext uri="{FF2B5EF4-FFF2-40B4-BE49-F238E27FC236}">
                <a16:creationId xmlns:a16="http://schemas.microsoft.com/office/drawing/2014/main" id="{F62CEF8B-8324-F328-A69D-2C88CE5B1DE3}"/>
              </a:ext>
            </a:extLst>
          </p:cNvPr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上傳檔案後，將進行加保名冊驗證</a:t>
            </a:r>
            <a:r>
              <a:rPr lang="en-US" altLang="zh-TW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錯誤資料展示</a:t>
            </a:r>
            <a:r>
              <a:rPr lang="en-US" altLang="zh-TW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)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20" name="CustomShape 2">
            <a:extLst>
              <a:ext uri="{FF2B5EF4-FFF2-40B4-BE49-F238E27FC236}">
                <a16:creationId xmlns:a16="http://schemas.microsoft.com/office/drawing/2014/main" id="{FE436EC7-58F4-411B-932B-3D5D46511044}"/>
              </a:ext>
            </a:extLst>
          </p:cNvPr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步驟八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上傳投保名冊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23" name="CustomShape 3">
            <a:extLst>
              <a:ext uri="{FF2B5EF4-FFF2-40B4-BE49-F238E27FC236}">
                <a16:creationId xmlns:a16="http://schemas.microsoft.com/office/drawing/2014/main" id="{104D1D24-245E-DE59-7AE8-B2A64CD191F8}"/>
              </a:ext>
            </a:extLst>
          </p:cNvPr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4069E8E-55C0-8E6C-2FEF-29A62C0F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46EA64F-B0E8-BC1F-CC54-3801C6FF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" y="1399320"/>
            <a:ext cx="8787169" cy="411164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53670C1-6531-245B-27F3-C65925C6DDB7}"/>
              </a:ext>
            </a:extLst>
          </p:cNvPr>
          <p:cNvSpPr txBox="1"/>
          <p:nvPr/>
        </p:nvSpPr>
        <p:spPr>
          <a:xfrm>
            <a:off x="200290" y="5877549"/>
            <a:ext cx="1415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錯誤原因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3211A8DC-9BB3-198F-D145-C7C8AF86559E}"/>
              </a:ext>
            </a:extLst>
          </p:cNvPr>
          <p:cNvSpPr/>
          <p:nvPr/>
        </p:nvSpPr>
        <p:spPr>
          <a:xfrm rot="16200000">
            <a:off x="692622" y="5572376"/>
            <a:ext cx="461664" cy="228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32B075-1E67-4988-9322-A3CF9FDD6A5A}"/>
              </a:ext>
            </a:extLst>
          </p:cNvPr>
          <p:cNvSpPr txBox="1"/>
          <p:nvPr/>
        </p:nvSpPr>
        <p:spPr>
          <a:xfrm>
            <a:off x="1806948" y="5877548"/>
            <a:ext cx="726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請針對上傳的名冊內不同錯誤原因更正後再重新上傳</a:t>
            </a:r>
          </a:p>
        </p:txBody>
      </p:sp>
    </p:spTree>
    <p:extLst>
      <p:ext uri="{BB962C8B-B14F-4D97-AF65-F5344CB8AC3E}">
        <p14:creationId xmlns:p14="http://schemas.microsoft.com/office/powerpoint/2010/main" val="1199898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32DB6-F967-5B27-ECE2-44F25F908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>
            <a:extLst>
              <a:ext uri="{FF2B5EF4-FFF2-40B4-BE49-F238E27FC236}">
                <a16:creationId xmlns:a16="http://schemas.microsoft.com/office/drawing/2014/main" id="{AB161435-E827-09B4-0DCE-3C796F95BE09}"/>
              </a:ext>
            </a:extLst>
          </p:cNvPr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上傳檔案後，將進行加保名冊驗證</a:t>
            </a:r>
            <a:r>
              <a:rPr lang="en-US" altLang="zh-TW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錯誤資料展示</a:t>
            </a:r>
            <a:r>
              <a:rPr lang="en-US" altLang="zh-TW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)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20" name="CustomShape 2">
            <a:extLst>
              <a:ext uri="{FF2B5EF4-FFF2-40B4-BE49-F238E27FC236}">
                <a16:creationId xmlns:a16="http://schemas.microsoft.com/office/drawing/2014/main" id="{ECD1711C-0A71-9113-26D0-BE7D8798A763}"/>
              </a:ext>
            </a:extLst>
          </p:cNvPr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步驟八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上傳投保名冊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23" name="CustomShape 3">
            <a:extLst>
              <a:ext uri="{FF2B5EF4-FFF2-40B4-BE49-F238E27FC236}">
                <a16:creationId xmlns:a16="http://schemas.microsoft.com/office/drawing/2014/main" id="{D4884565-AFF4-20F2-C99D-FFC03FC49E80}"/>
              </a:ext>
            </a:extLst>
          </p:cNvPr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84A4175-8707-5B82-5D55-5B84641F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EDDD1E5-34AB-88CB-8121-7877963F5E86}"/>
              </a:ext>
            </a:extLst>
          </p:cNvPr>
          <p:cNvSpPr txBox="1"/>
          <p:nvPr/>
        </p:nvSpPr>
        <p:spPr>
          <a:xfrm>
            <a:off x="0" y="3471383"/>
            <a:ext cx="90598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本投影片是錯誤情況參考，投保時請避免發生。</a:t>
            </a:r>
            <a:br>
              <a:rPr lang="en-US" altLang="zh-TW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</a:br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其他錯誤狀況：</a:t>
            </a:r>
            <a:br>
              <a:rPr lang="en-US" altLang="zh-TW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</a:br>
            <a:r>
              <a:rPr lang="en-US" altLang="zh-TW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1.</a:t>
            </a:r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多工作表，導致無法判讀哪個工作表是真正投保內容。</a:t>
            </a:r>
            <a:endParaRPr lang="en-US" altLang="zh-TW" sz="24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en-US" altLang="zh-TW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2.</a:t>
            </a:r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不明的儲存格內有多空白鍵，或多餘資料，例如圖中最後一筆。</a:t>
            </a:r>
            <a:endParaRPr lang="en-US" altLang="zh-TW" sz="24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en-US" altLang="zh-TW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3.</a:t>
            </a:r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工作表設密碼。</a:t>
            </a:r>
            <a:endParaRPr lang="en-US" altLang="zh-TW" sz="24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en-US" altLang="zh-TW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4.</a:t>
            </a:r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有異動過表格格式。</a:t>
            </a:r>
            <a:endParaRPr lang="en-US" altLang="zh-TW" sz="24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en-US" altLang="zh-TW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…</a:t>
            </a:r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等等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614228-2380-6D8F-3E7D-2094268BD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75" y="1711381"/>
            <a:ext cx="9144000" cy="167523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5D63D7A-F528-5739-6271-813637E2A161}"/>
              </a:ext>
            </a:extLst>
          </p:cNvPr>
          <p:cNvSpPr txBox="1"/>
          <p:nvPr/>
        </p:nvSpPr>
        <p:spPr>
          <a:xfrm>
            <a:off x="2625791" y="1306295"/>
            <a:ext cx="432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承上頁，錯誤原始資料的</a:t>
            </a:r>
            <a:r>
              <a:rPr lang="en-US" altLang="zh-TW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excel</a:t>
            </a:r>
            <a:endParaRPr lang="zh-TW" altLang="en-US" sz="24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54023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確認正確的投保名冊上傳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步驟九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確認投保名冊上傳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330" name="圖片 1"/>
          <p:cNvPicPr/>
          <p:nvPr/>
        </p:nvPicPr>
        <p:blipFill>
          <a:blip r:embed="rId2"/>
          <a:stretch/>
        </p:blipFill>
        <p:spPr>
          <a:xfrm>
            <a:off x="79920" y="1481040"/>
            <a:ext cx="8812080" cy="4395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AC3BEB2-4936-4FD0-9D2C-A7163003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選擇欲投保的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保險公司</a:t>
            </a:r>
            <a:r>
              <a:rPr lang="en-US" altLang="zh-TW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-</a:t>
            </a:r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選擇安達產物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步驟十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填寫投保資料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92AEBC-0AC9-40D9-9913-E9EE39CD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D165BC6-678B-F6FA-1216-718AAEFA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2" y="1399320"/>
            <a:ext cx="8401050" cy="48566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D42C9-5D8C-72D9-FB56-609782596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>
            <a:extLst>
              <a:ext uri="{FF2B5EF4-FFF2-40B4-BE49-F238E27FC236}">
                <a16:creationId xmlns:a16="http://schemas.microsoft.com/office/drawing/2014/main" id="{F51768AD-781A-048B-F270-D018A5CD0A9F}"/>
              </a:ext>
            </a:extLst>
          </p:cNvPr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選擇欲投保的時程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32" name="CustomShape 2">
            <a:extLst>
              <a:ext uri="{FF2B5EF4-FFF2-40B4-BE49-F238E27FC236}">
                <a16:creationId xmlns:a16="http://schemas.microsoft.com/office/drawing/2014/main" id="{50C64CE8-BB0B-FEE3-5DCE-A979375726F7}"/>
              </a:ext>
            </a:extLst>
          </p:cNvPr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步驟十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填寫投保資料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35" name="CustomShape 3">
            <a:extLst>
              <a:ext uri="{FF2B5EF4-FFF2-40B4-BE49-F238E27FC236}">
                <a16:creationId xmlns:a16="http://schemas.microsoft.com/office/drawing/2014/main" id="{72521DC6-8E91-6BFD-2CCA-9B8DF2432308}"/>
              </a:ext>
            </a:extLst>
          </p:cNvPr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336" name="圖片 3">
            <a:extLst>
              <a:ext uri="{FF2B5EF4-FFF2-40B4-BE49-F238E27FC236}">
                <a16:creationId xmlns:a16="http://schemas.microsoft.com/office/drawing/2014/main" id="{470A1128-7C56-EDAD-2771-E9FBC2E8EEF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920" y="1541880"/>
            <a:ext cx="8812080" cy="4478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BB15913-1C3B-4C58-5E76-5091143E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48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222720" y="865800"/>
            <a:ext cx="3225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保障計畫說明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533880" y="1836720"/>
            <a:ext cx="7989120" cy="10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保障內容：                                                                                                 </a:t>
            </a:r>
            <a:r>
              <a:rPr lang="en-US" sz="14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單位：新臺幣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  <p:graphicFrame>
        <p:nvGraphicFramePr>
          <p:cNvPr id="106" name="Table 3"/>
          <p:cNvGraphicFramePr/>
          <p:nvPr>
            <p:extLst>
              <p:ext uri="{D42A27DB-BD31-4B8C-83A1-F6EECF244321}">
                <p14:modId xmlns:p14="http://schemas.microsoft.com/office/powerpoint/2010/main" val="3781524025"/>
              </p:ext>
            </p:extLst>
          </p:nvPr>
        </p:nvGraphicFramePr>
        <p:xfrm>
          <a:off x="323640" y="2316240"/>
          <a:ext cx="8496720" cy="3084069"/>
        </p:xfrm>
        <a:graphic>
          <a:graphicData uri="http://schemas.openxmlformats.org/drawingml/2006/table">
            <a:tbl>
              <a:tblPr/>
              <a:tblGrid>
                <a:gridCol w="85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項目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承保內容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保險額度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A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意外身故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200萬元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B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意外失能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依失能等級給付10萬 ~ 200萬元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C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傷害醫療保險金</a:t>
                      </a:r>
                      <a:r>
                        <a:rPr lang="en-US" sz="2000" b="1" strike="noStrike" spc="-1" dirty="0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(</a:t>
                      </a:r>
                      <a:r>
                        <a:rPr lang="en-US" sz="2000" b="1" strike="noStrike" spc="-1" dirty="0" err="1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實支實付型</a:t>
                      </a:r>
                      <a:r>
                        <a:rPr lang="en-US" sz="2000" b="1" strike="noStrike" spc="-1" dirty="0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)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</a:b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傷害住院給付每日新臺幣1,000元</a:t>
                      </a:r>
                      <a:b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</a:br>
                      <a:r>
                        <a:rPr lang="zh-TW" altLang="en-US" sz="18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兩者合併計算，</a:t>
                      </a: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最高給付5萬元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dirty="0"/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D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傷害醫療保險金</a:t>
                      </a:r>
                      <a:r>
                        <a:rPr lang="en-US" sz="1800" b="1" strike="noStrike" spc="-1" dirty="0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(</a:t>
                      </a:r>
                      <a:r>
                        <a:rPr lang="en-US" sz="1800" b="1" strike="noStrike" spc="-1" dirty="0" err="1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日額型</a:t>
                      </a:r>
                      <a:r>
                        <a:rPr lang="en-US" sz="1800" b="1" strike="noStrike" spc="-1" dirty="0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08983E7-00A6-4039-9CA0-276812B3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輸入投保的人數後，合計保費將會</a:t>
            </a:r>
            <a:r>
              <a:rPr lang="en-US" sz="14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自動帶出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保費總金額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步驟十一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填寫投保資料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342" name="圖片 3"/>
          <p:cNvPicPr/>
          <p:nvPr/>
        </p:nvPicPr>
        <p:blipFill>
          <a:blip r:embed="rId2"/>
          <a:stretch/>
        </p:blipFill>
        <p:spPr>
          <a:xfrm>
            <a:off x="79920" y="1481040"/>
            <a:ext cx="8812080" cy="4539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64E5903-57E9-42B9-8561-16972D88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976040" y="883800"/>
            <a:ext cx="6916320" cy="431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依學生實際前往實習起始之日，選擇「保險起始日期」，將自動代出保險終止日期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79920" y="886320"/>
            <a:ext cx="1656000" cy="431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步驟十二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填寫投保資料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348" name="圖片 3"/>
          <p:cNvPicPr/>
          <p:nvPr/>
        </p:nvPicPr>
        <p:blipFill>
          <a:blip r:embed="rId2"/>
          <a:stretch/>
        </p:blipFill>
        <p:spPr>
          <a:xfrm>
            <a:off x="79920" y="1455120"/>
            <a:ext cx="8812080" cy="451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5879179-D7EC-42C5-B20F-6782A81C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1976040" y="90900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點選「存檔」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79920" y="89820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步驟十三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填寫投保資料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354" name="圖片 1"/>
          <p:cNvPicPr/>
          <p:nvPr/>
        </p:nvPicPr>
        <p:blipFill>
          <a:blip r:embed="rId2"/>
          <a:stretch/>
        </p:blipFill>
        <p:spPr>
          <a:xfrm>
            <a:off x="79920" y="1545120"/>
            <a:ext cx="8812080" cy="4413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582FBE-35FE-431C-B03C-B1A5508D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出現『加保成功』視窗，完成投保，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步驟十四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完成投保作業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359" name="圖片 6"/>
          <p:cNvPicPr/>
          <p:nvPr/>
        </p:nvPicPr>
        <p:blipFill>
          <a:blip r:embed="rId2"/>
          <a:stretch/>
        </p:blipFill>
        <p:spPr>
          <a:xfrm>
            <a:off x="237600" y="1760760"/>
            <a:ext cx="8668080" cy="2464200"/>
          </a:xfrm>
          <a:prstGeom prst="rect">
            <a:avLst/>
          </a:prstGeom>
          <a:ln>
            <a:noFill/>
          </a:ln>
        </p:spPr>
      </p:pic>
      <p:sp>
        <p:nvSpPr>
          <p:cNvPr id="360" name="CustomShape 3"/>
          <p:cNvSpPr/>
          <p:nvPr/>
        </p:nvSpPr>
        <p:spPr>
          <a:xfrm>
            <a:off x="819000" y="4293000"/>
            <a:ext cx="750528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如果有中途加保情況，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重新依照投保流程開始加保即可。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或聯絡加退保承辦來調整原本既有名冊。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61" name="CustomShape 4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DB978C-31D8-4F24-9324-67BED862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待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安達產物</a:t>
            </a:r>
            <a:r>
              <a:rPr lang="en-US" altLang="zh-TW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作業完畢後，即可下載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電子</a:t>
            </a:r>
            <a:r>
              <a:rPr lang="en-US" altLang="zh-TW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投保證明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與電子收據</a:t>
            </a:r>
            <a:endParaRPr lang="en-US" altLang="zh-TW" sz="1400" b="0" strike="noStrike" spc="-1" dirty="0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-1" y="886320"/>
            <a:ext cx="1838227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步驟十五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下載投保證明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與收據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367" name="圖片 1"/>
          <p:cNvPicPr/>
          <p:nvPr/>
        </p:nvPicPr>
        <p:blipFill>
          <a:blip r:embed="rId2"/>
          <a:stretch/>
        </p:blipFill>
        <p:spPr>
          <a:xfrm>
            <a:off x="23040" y="1402200"/>
            <a:ext cx="8869320" cy="4752000"/>
          </a:xfrm>
          <a:prstGeom prst="rect">
            <a:avLst/>
          </a:prstGeom>
          <a:ln>
            <a:noFill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240340-14D9-4944-954B-C8253F93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待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安達產物</a:t>
            </a: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作業完畢後，即可下載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電子</a:t>
            </a: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投保證明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與電子收據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步驟十五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下載投保證明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投(加)</a:t>
            </a: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保流程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ACBF831-2B53-4E4B-83ED-9D47FACB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6EC2D3E3-42BD-8260-30BA-091557B2F52E}"/>
              </a:ext>
            </a:extLst>
          </p:cNvPr>
          <p:cNvSpPr/>
          <p:nvPr/>
        </p:nvSpPr>
        <p:spPr>
          <a:xfrm>
            <a:off x="-1" y="886320"/>
            <a:ext cx="1838227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步驟十五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下載投保證明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與收據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4D9B8AD-3AF6-9F2B-1DBD-53AC679F6D8F}"/>
              </a:ext>
            </a:extLst>
          </p:cNvPr>
          <p:cNvSpPr txBox="1"/>
          <p:nvPr/>
        </p:nvSpPr>
        <p:spPr>
          <a:xfrm>
            <a:off x="1128156" y="1409760"/>
            <a:ext cx="754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同一個檔案內將包含</a:t>
            </a:r>
            <a:r>
              <a:rPr lang="en-US" altLang="zh-TW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(1)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電子投保證明與</a:t>
            </a:r>
            <a:r>
              <a:rPr lang="en-US" altLang="zh-TW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(2)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電子收據及</a:t>
            </a:r>
            <a:r>
              <a:rPr lang="en-US" altLang="zh-TW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(3)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核保後投保名冊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C493554-C228-5513-7DE2-0E528B6B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6" y="1779092"/>
            <a:ext cx="7462844" cy="496370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5A6D9B5-85E9-0B88-E3A8-22EBEB7A2F0F}"/>
              </a:ext>
            </a:extLst>
          </p:cNvPr>
          <p:cNvSpPr txBox="1"/>
          <p:nvPr/>
        </p:nvSpPr>
        <p:spPr>
          <a:xfrm>
            <a:off x="553000" y="2922118"/>
            <a:ext cx="5846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電子投保證明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D2165-7FBB-64A4-2910-AD9D4771B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>
            <a:extLst>
              <a:ext uri="{FF2B5EF4-FFF2-40B4-BE49-F238E27FC236}">
                <a16:creationId xmlns:a16="http://schemas.microsoft.com/office/drawing/2014/main" id="{3C71978C-80CD-02F1-FC81-12441E1B515B}"/>
              </a:ext>
            </a:extLst>
          </p:cNvPr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待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安達產物</a:t>
            </a: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作業完畢後，即可下載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電子</a:t>
            </a: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投保證明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與電子收據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69" name="CustomShape 2">
            <a:extLst>
              <a:ext uri="{FF2B5EF4-FFF2-40B4-BE49-F238E27FC236}">
                <a16:creationId xmlns:a16="http://schemas.microsoft.com/office/drawing/2014/main" id="{258D2476-2F28-81F5-7F12-EEDA225A42C7}"/>
              </a:ext>
            </a:extLst>
          </p:cNvPr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步驟十五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下載投保證明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72" name="CustomShape 3">
            <a:extLst>
              <a:ext uri="{FF2B5EF4-FFF2-40B4-BE49-F238E27FC236}">
                <a16:creationId xmlns:a16="http://schemas.microsoft.com/office/drawing/2014/main" id="{A98A63EA-659A-3D97-CC28-A765D18E2141}"/>
              </a:ext>
            </a:extLst>
          </p:cNvPr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投(加)</a:t>
            </a: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保流程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79C6182-22DF-B884-3E20-8765A3CD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EBE41911-BF13-8ECC-741C-7946852D43AF}"/>
              </a:ext>
            </a:extLst>
          </p:cNvPr>
          <p:cNvSpPr/>
          <p:nvPr/>
        </p:nvSpPr>
        <p:spPr>
          <a:xfrm>
            <a:off x="-1" y="886320"/>
            <a:ext cx="1838227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步驟十五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下載投保證明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與收據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977C396-37ED-FE01-3B79-28B0313588E9}"/>
              </a:ext>
            </a:extLst>
          </p:cNvPr>
          <p:cNvSpPr txBox="1"/>
          <p:nvPr/>
        </p:nvSpPr>
        <p:spPr>
          <a:xfrm>
            <a:off x="1128156" y="1409760"/>
            <a:ext cx="754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同一個檔案內將包含</a:t>
            </a:r>
            <a:r>
              <a:rPr lang="en-US" altLang="zh-TW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(1)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電子投保證明與</a:t>
            </a:r>
            <a:r>
              <a:rPr lang="en-US" altLang="zh-TW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(2)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電子收據及</a:t>
            </a:r>
            <a:r>
              <a:rPr lang="en-US" altLang="zh-TW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(3)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核保後投保名冊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48C8272-5E60-5A81-31D1-E7B2700D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6" y="1771537"/>
            <a:ext cx="5316682" cy="507890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2B99761-DDFF-C364-C111-1434E94280CF}"/>
              </a:ext>
            </a:extLst>
          </p:cNvPr>
          <p:cNvSpPr txBox="1"/>
          <p:nvPr/>
        </p:nvSpPr>
        <p:spPr>
          <a:xfrm>
            <a:off x="-65318" y="2778318"/>
            <a:ext cx="5846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電子收據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70C88D7-A18C-8D81-2D48-D8692127D796}"/>
              </a:ext>
            </a:extLst>
          </p:cNvPr>
          <p:cNvSpPr txBox="1"/>
          <p:nvPr/>
        </p:nvSpPr>
        <p:spPr>
          <a:xfrm>
            <a:off x="5958306" y="1968697"/>
            <a:ext cx="197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單位留存用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E4C9E12-E4AF-AB49-BCCB-CFDD367EB4BE}"/>
              </a:ext>
            </a:extLst>
          </p:cNvPr>
          <p:cNvSpPr txBox="1"/>
          <p:nvPr/>
        </p:nvSpPr>
        <p:spPr>
          <a:xfrm>
            <a:off x="5859185" y="4351194"/>
            <a:ext cx="197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請款時使用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F7CFD3A1-D8BE-70C2-7197-3DB30CC5B75A}"/>
              </a:ext>
            </a:extLst>
          </p:cNvPr>
          <p:cNvSpPr/>
          <p:nvPr/>
        </p:nvSpPr>
        <p:spPr>
          <a:xfrm rot="10800000">
            <a:off x="5477724" y="2085452"/>
            <a:ext cx="466788" cy="289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604269D0-CCFF-38F8-2E87-450BE9BF27AF}"/>
              </a:ext>
            </a:extLst>
          </p:cNvPr>
          <p:cNvSpPr/>
          <p:nvPr/>
        </p:nvSpPr>
        <p:spPr>
          <a:xfrm rot="10800000">
            <a:off x="5392397" y="4467948"/>
            <a:ext cx="466788" cy="289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1267B8AE-D91D-87A8-AD47-558CE8507BEB}"/>
              </a:ext>
            </a:extLst>
          </p:cNvPr>
          <p:cNvSpPr/>
          <p:nvPr/>
        </p:nvSpPr>
        <p:spPr>
          <a:xfrm rot="12188431">
            <a:off x="4727350" y="5092180"/>
            <a:ext cx="1081710" cy="325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C98C12B-340C-B818-E5CF-38FBA69C354A}"/>
              </a:ext>
            </a:extLst>
          </p:cNvPr>
          <p:cNvSpPr txBox="1"/>
          <p:nvPr/>
        </p:nvSpPr>
        <p:spPr>
          <a:xfrm>
            <a:off x="5711118" y="5256614"/>
            <a:ext cx="343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列印時間</a:t>
            </a:r>
            <a:r>
              <a:rPr lang="en-US" altLang="zh-TW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=</a:t>
            </a:r>
            <a:r>
              <a:rPr lang="zh-TW" altLang="en-US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開據日期</a:t>
            </a:r>
          </a:p>
        </p:txBody>
      </p:sp>
    </p:spTree>
    <p:extLst>
      <p:ext uri="{BB962C8B-B14F-4D97-AF65-F5344CB8AC3E}">
        <p14:creationId xmlns:p14="http://schemas.microsoft.com/office/powerpoint/2010/main" val="75327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E927F-354C-AF37-E567-FAFFC06F8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>
            <a:extLst>
              <a:ext uri="{FF2B5EF4-FFF2-40B4-BE49-F238E27FC236}">
                <a16:creationId xmlns:a16="http://schemas.microsoft.com/office/drawing/2014/main" id="{E156B0C3-D189-99CA-F1BA-38E79CFEAB81}"/>
              </a:ext>
            </a:extLst>
          </p:cNvPr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待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安達產物</a:t>
            </a: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作業完畢後，即可下載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電子</a:t>
            </a: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投保證明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與電子收據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69" name="CustomShape 2">
            <a:extLst>
              <a:ext uri="{FF2B5EF4-FFF2-40B4-BE49-F238E27FC236}">
                <a16:creationId xmlns:a16="http://schemas.microsoft.com/office/drawing/2014/main" id="{C2DF6251-AB67-9B84-D901-31207692E6B5}"/>
              </a:ext>
            </a:extLst>
          </p:cNvPr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步驟十五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下載投保證明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72" name="CustomShape 3">
            <a:extLst>
              <a:ext uri="{FF2B5EF4-FFF2-40B4-BE49-F238E27FC236}">
                <a16:creationId xmlns:a16="http://schemas.microsoft.com/office/drawing/2014/main" id="{C15BA937-72D7-FDC8-7A76-9F9DB81A074A}"/>
              </a:ext>
            </a:extLst>
          </p:cNvPr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投(加)</a:t>
            </a: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保流程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61FC137-D3B9-0455-A07E-66306216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AE9C50B2-646C-BB4A-AE18-48E22640BF0E}"/>
              </a:ext>
            </a:extLst>
          </p:cNvPr>
          <p:cNvSpPr/>
          <p:nvPr/>
        </p:nvSpPr>
        <p:spPr>
          <a:xfrm>
            <a:off x="-1" y="886320"/>
            <a:ext cx="1838227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步驟十五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下載投保證明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與收據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741A686-1562-B8FE-4263-BEA4D05B5594}"/>
              </a:ext>
            </a:extLst>
          </p:cNvPr>
          <p:cNvSpPr txBox="1"/>
          <p:nvPr/>
        </p:nvSpPr>
        <p:spPr>
          <a:xfrm>
            <a:off x="1128156" y="1409760"/>
            <a:ext cx="754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同一個檔案內將包含</a:t>
            </a:r>
            <a:r>
              <a:rPr lang="en-US" altLang="zh-TW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(1)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電子投保證明與</a:t>
            </a:r>
            <a:r>
              <a:rPr lang="en-US" altLang="zh-TW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(2)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電子收據及</a:t>
            </a:r>
            <a:r>
              <a:rPr lang="en-US" altLang="zh-TW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(3)</a:t>
            </a: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核保後投保名冊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9F43668-7159-76BE-390E-718F5EE031B6}"/>
              </a:ext>
            </a:extLst>
          </p:cNvPr>
          <p:cNvSpPr txBox="1"/>
          <p:nvPr/>
        </p:nvSpPr>
        <p:spPr>
          <a:xfrm>
            <a:off x="79920" y="1843926"/>
            <a:ext cx="1969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核保後投保名冊</a:t>
            </a:r>
            <a:endParaRPr lang="zh-TW" altLang="en-US" sz="36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C6EF2BE-AD19-3AF9-7310-3589EA66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2" y="1981648"/>
            <a:ext cx="8427047" cy="3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1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873DB-9AD3-EB8A-2057-C2CAC5502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>
            <a:extLst>
              <a:ext uri="{FF2B5EF4-FFF2-40B4-BE49-F238E27FC236}">
                <a16:creationId xmlns:a16="http://schemas.microsoft.com/office/drawing/2014/main" id="{1A25525F-CD85-E8EE-9A91-303D0E4EBE2C}"/>
              </a:ext>
            </a:extLst>
          </p:cNvPr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收到安達產物的電子保單與電子收據以後，匯款至安達產物。</a:t>
            </a:r>
            <a:endParaRPr lang="en-US" sz="1400" b="1" spc="-1" dirty="0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sp>
        <p:nvSpPr>
          <p:cNvPr id="369" name="CustomShape 2">
            <a:extLst>
              <a:ext uri="{FF2B5EF4-FFF2-40B4-BE49-F238E27FC236}">
                <a16:creationId xmlns:a16="http://schemas.microsoft.com/office/drawing/2014/main" id="{CED46A2F-063A-198A-E8C5-4DC4D1AB4398}"/>
              </a:ext>
            </a:extLst>
          </p:cNvPr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步驟十五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下載投保證明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72" name="CustomShape 3">
            <a:extLst>
              <a:ext uri="{FF2B5EF4-FFF2-40B4-BE49-F238E27FC236}">
                <a16:creationId xmlns:a16="http://schemas.microsoft.com/office/drawing/2014/main" id="{30E6F64B-0B55-3A10-007E-D7056B087169}"/>
              </a:ext>
            </a:extLst>
          </p:cNvPr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投(加)</a:t>
            </a: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保流程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0D7CA12-0E21-6F78-804D-1FA30444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B27495B4-37BA-AD55-3562-7CBAEC2BCD8E}"/>
              </a:ext>
            </a:extLst>
          </p:cNvPr>
          <p:cNvSpPr/>
          <p:nvPr/>
        </p:nvSpPr>
        <p:spPr>
          <a:xfrm>
            <a:off x="-1" y="886320"/>
            <a:ext cx="1838227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步驟十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六</a:t>
            </a:r>
            <a:endParaRPr lang="en-US" sz="1400" b="0" strike="noStrike" spc="-1" dirty="0">
              <a:latin typeface="Arial"/>
            </a:endParaRPr>
          </a:p>
          <a:p>
            <a:pPr algn="ctr"/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匯款至安達產物</a:t>
            </a:r>
            <a:endParaRPr lang="en-US" sz="1400" b="1" spc="-1" dirty="0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pic>
        <p:nvPicPr>
          <p:cNvPr id="5" name="圖片 4" descr="一張含有 文字, 字型, 標誌 的圖片&#10;&#10;AI 產生的內容可能不正確。">
            <a:extLst>
              <a:ext uri="{FF2B5EF4-FFF2-40B4-BE49-F238E27FC236}">
                <a16:creationId xmlns:a16="http://schemas.microsoft.com/office/drawing/2014/main" id="{693B7617-442A-8927-5301-6F50BD45E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8" y="1346675"/>
            <a:ext cx="7248004" cy="283602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C2FE22-88B0-BAF2-96D5-657716A9BE06}"/>
              </a:ext>
            </a:extLst>
          </p:cNvPr>
          <p:cNvSpPr txBox="1"/>
          <p:nvPr/>
        </p:nvSpPr>
        <p:spPr>
          <a:xfrm>
            <a:off x="5232" y="4035559"/>
            <a:ext cx="93428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>
              <a:buClr>
                <a:srgbClr val="FF0000"/>
              </a:buClr>
            </a:pPr>
            <a:r>
              <a:rPr lang="zh-TW" altLang="en-US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安達產物</a:t>
            </a:r>
            <a:r>
              <a:rPr lang="en-US" altLang="zh-TW" sz="2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公司統編</a:t>
            </a:r>
            <a:r>
              <a:rPr lang="en-US" altLang="zh-TW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 </a:t>
            </a:r>
            <a:r>
              <a:rPr lang="en-US" altLang="zh-TW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12366616</a:t>
            </a:r>
            <a:endParaRPr lang="en-US" altLang="zh-TW" sz="2000" b="1" strike="noStrike" spc="-1" dirty="0">
              <a:latin typeface="微軟正黑體"/>
              <a:ea typeface="微軟正黑體"/>
            </a:endParaRPr>
          </a:p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en-US" altLang="zh-TW" sz="2000" b="1" strike="noStrike" spc="-1" dirty="0" err="1">
                <a:latin typeface="微軟正黑體"/>
                <a:ea typeface="微軟正黑體"/>
              </a:rPr>
              <a:t>匯款繳費或轉帳：由</a:t>
            </a:r>
            <a:r>
              <a:rPr lang="zh-TW" altLang="en-US" sz="2000" b="1" strike="noStrike" spc="-1" dirty="0">
                <a:latin typeface="微軟正黑體"/>
                <a:ea typeface="微軟正黑體"/>
              </a:rPr>
              <a:t>安達產物</a:t>
            </a:r>
            <a:r>
              <a:rPr lang="en-US" altLang="zh-TW" sz="2000" b="1" strike="noStrike" spc="-1" dirty="0" err="1">
                <a:latin typeface="微軟正黑體"/>
                <a:ea typeface="微軟正黑體"/>
              </a:rPr>
              <a:t>提供銀行匯款帳號</a:t>
            </a:r>
            <a:r>
              <a:rPr lang="en-US" altLang="zh-TW" sz="20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altLang="zh-TW" sz="20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en-US" altLang="zh-TW" sz="2000" b="1" strike="noStrike" spc="-1" dirty="0" err="1">
                <a:latin typeface="微軟正黑體"/>
                <a:ea typeface="微軟正黑體"/>
              </a:rPr>
              <a:t>匯款銀行</a:t>
            </a:r>
            <a:r>
              <a:rPr lang="en-US" altLang="zh-TW" sz="2000" b="1" strike="noStrike" spc="-1" dirty="0">
                <a:latin typeface="微軟正黑體"/>
                <a:ea typeface="微軟正黑體"/>
              </a:rPr>
              <a:t>:</a:t>
            </a:r>
            <a:r>
              <a:rPr lang="zh-TW" altLang="en-US" sz="2000" b="1" strike="noStrike" spc="-1" dirty="0">
                <a:latin typeface="微軟正黑體"/>
                <a:ea typeface="微軟正黑體"/>
              </a:rPr>
              <a:t>台中銀行</a:t>
            </a:r>
            <a:endParaRPr lang="en-US" altLang="zh-TW" sz="20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en-US" altLang="zh-TW" sz="2000" b="1" strike="noStrike" spc="-1" dirty="0" err="1">
                <a:latin typeface="微軟正黑體"/>
                <a:ea typeface="微軟正黑體"/>
              </a:rPr>
              <a:t>戶名</a:t>
            </a:r>
            <a:r>
              <a:rPr lang="en-US" altLang="zh-TW" sz="2000" b="1" strike="noStrike" spc="-1" dirty="0">
                <a:latin typeface="微軟正黑體"/>
                <a:ea typeface="微軟正黑體"/>
              </a:rPr>
              <a:t>:</a:t>
            </a:r>
            <a:r>
              <a:rPr lang="zh-TW" altLang="en-US" sz="2000" b="1" strike="noStrike" spc="-1" dirty="0">
                <a:latin typeface="微軟正黑體"/>
                <a:ea typeface="微軟正黑體"/>
              </a:rPr>
              <a:t>美商安達產物保險股份有限公司台灣分公司</a:t>
            </a:r>
            <a:endParaRPr lang="en-US" altLang="zh-TW" sz="2000" b="1" strike="noStrike" spc="-1" dirty="0">
              <a:latin typeface="微軟正黑體"/>
              <a:ea typeface="微軟正黑體"/>
            </a:endParaRPr>
          </a:p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zh-TW" altLang="en-US" sz="2000" b="1" spc="-1" dirty="0">
                <a:latin typeface="微軟正黑體"/>
                <a:ea typeface="微軟正黑體"/>
              </a:rPr>
              <a:t>銀行代碼：</a:t>
            </a:r>
            <a:r>
              <a:rPr lang="en-US" altLang="zh-TW" sz="2000" b="1" spc="-1" dirty="0">
                <a:latin typeface="微軟正黑體"/>
                <a:ea typeface="微軟正黑體"/>
              </a:rPr>
              <a:t>053</a:t>
            </a:r>
            <a:endParaRPr lang="en-US" altLang="zh-TW" sz="2000" b="1" strike="noStrike" spc="-1" dirty="0">
              <a:latin typeface="微軟正黑體"/>
              <a:ea typeface="微軟正黑體"/>
            </a:endParaRPr>
          </a:p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en-US" altLang="zh-TW" sz="2000" b="1" strike="noStrike" spc="-1" dirty="0">
                <a:latin typeface="微軟正黑體"/>
                <a:ea typeface="微軟正黑體"/>
              </a:rPr>
              <a:t>帳號:</a:t>
            </a:r>
            <a:r>
              <a:rPr lang="en-US" altLang="zh-TW" sz="2000" b="1" spc="-1" dirty="0">
                <a:latin typeface="微軟正黑體"/>
                <a:ea typeface="微軟正黑體"/>
              </a:rPr>
              <a:t>117-22-0020660</a:t>
            </a:r>
            <a:endParaRPr lang="en-US" altLang="zh-TW" sz="20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en-US" altLang="zh-TW" sz="2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轉帳務必一定要註明學校名稱或匯款人一定要學校名稱</a:t>
            </a:r>
            <a:endParaRPr lang="en-US" altLang="zh-TW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789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核銷並繳費完畢後上傳繳費證明至加保系統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步驟十</a:t>
            </a:r>
            <a:r>
              <a:rPr lang="zh-TW" altLang="en-US" sz="1400" b="1" spc="-1" dirty="0">
                <a:solidFill>
                  <a:srgbClr val="FFFFFF"/>
                </a:solidFill>
                <a:latin typeface="微軟正黑體"/>
                <a:ea typeface="微軟正黑體"/>
              </a:rPr>
              <a:t>七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上傳繳費證明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390" name="圖片 1"/>
          <p:cNvPicPr/>
          <p:nvPr/>
        </p:nvPicPr>
        <p:blipFill>
          <a:blip r:embed="rId2"/>
          <a:stretch/>
        </p:blipFill>
        <p:spPr>
          <a:xfrm>
            <a:off x="70200" y="1408320"/>
            <a:ext cx="8867160" cy="3193200"/>
          </a:xfrm>
          <a:prstGeom prst="rect">
            <a:avLst/>
          </a:prstGeom>
          <a:ln>
            <a:noFill/>
          </a:ln>
        </p:spPr>
      </p:pic>
      <p:sp>
        <p:nvSpPr>
          <p:cNvPr id="391" name="CustomShape 4"/>
          <p:cNvSpPr/>
          <p:nvPr/>
        </p:nvSpPr>
        <p:spPr>
          <a:xfrm>
            <a:off x="1121760" y="4336200"/>
            <a:ext cx="1095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點選編輯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AE5459-D924-4D98-B262-0C4245C9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49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150720" y="842760"/>
            <a:ext cx="3225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保障計畫說明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67640" y="1599120"/>
            <a:ext cx="8135640" cy="40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身故保險金或喪葬費用保險金的給付：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被保險人於本契約有效期間內遭受契約約定的意外傷害事故，自意外傷害事故發生之日起一百八十日以內</a:t>
            </a: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死亡者</a:t>
            </a:r>
            <a:r>
              <a:rPr lang="en-US" sz="18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，本公司按該被保險人保險金額給付身故保險金。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但超過一百八十日死亡者，受益人若能證明被保險人之死亡與該意外傷害事故具有因果關係者，不在此限。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失能保險金：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被保險人於本契約有效期間內遭受契約約定的意外傷害事故，自意外傷害事故發生之日起一百八十日以內致成</a:t>
            </a: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附表所列失能程度之一者</a:t>
            </a:r>
            <a:r>
              <a:rPr lang="en-US" sz="18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，本公司給付失能保險金，其</a:t>
            </a: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金額按該表所列之給付比例計算</a:t>
            </a:r>
            <a:r>
              <a:rPr lang="en-US" sz="18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。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但超過一百八十日致成失能者，受益人若能證明被保險人之失能與該意外傷害事故具有因果關係者，不在此限。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899E464-0C63-47EE-A4AF-050A76EE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核銷後上傳繳費證明至加保系統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步驟十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七</a:t>
            </a:r>
            <a:endParaRPr lang="en-US" altLang="zh-TW" sz="1400" b="1" strike="noStrike" spc="-1" dirty="0">
              <a:solidFill>
                <a:srgbClr val="FFFFFF"/>
              </a:solidFill>
              <a:latin typeface="微軟正黑體"/>
              <a:ea typeface="微軟正黑體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上傳繳費證明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397" name="圖片 2"/>
          <p:cNvPicPr/>
          <p:nvPr/>
        </p:nvPicPr>
        <p:blipFill>
          <a:blip r:embed="rId2"/>
          <a:stretch/>
        </p:blipFill>
        <p:spPr>
          <a:xfrm>
            <a:off x="3056400" y="1540080"/>
            <a:ext cx="4924080" cy="4533120"/>
          </a:xfrm>
          <a:prstGeom prst="rect">
            <a:avLst/>
          </a:prstGeom>
          <a:ln>
            <a:noFill/>
          </a:ln>
        </p:spPr>
      </p:pic>
      <p:sp>
        <p:nvSpPr>
          <p:cNvPr id="398" name="CustomShape 4"/>
          <p:cNvSpPr/>
          <p:nvPr/>
        </p:nvSpPr>
        <p:spPr>
          <a:xfrm>
            <a:off x="0" y="2997000"/>
            <a:ext cx="3150360" cy="24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1.點選選擇上傳檔案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2.上傳繳費證明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(繳費證明</a:t>
            </a:r>
            <a:r>
              <a:rPr lang="en-US" sz="32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必須</a:t>
            </a: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包含轉帳日期、轉帳金額)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(1)檔案格式不限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(2)檔名一樣不能有任何 + 的符號存在。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75CC02-A97E-4D57-8679-528B5F57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核銷後上傳繳費證明至加保系統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步驟十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七</a:t>
            </a:r>
            <a:endParaRPr lang="en-US" altLang="zh-TW" sz="1400" b="1" strike="noStrike" spc="-1" dirty="0">
              <a:solidFill>
                <a:srgbClr val="FFFFFF"/>
              </a:solidFill>
              <a:latin typeface="微軟正黑體"/>
              <a:ea typeface="微軟正黑體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上傳繳費證明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404" name="圖片 1"/>
          <p:cNvPicPr/>
          <p:nvPr/>
        </p:nvPicPr>
        <p:blipFill>
          <a:blip r:embed="rId2"/>
          <a:stretch/>
        </p:blipFill>
        <p:spPr>
          <a:xfrm>
            <a:off x="179640" y="1726560"/>
            <a:ext cx="7588080" cy="3286080"/>
          </a:xfrm>
          <a:prstGeom prst="rect">
            <a:avLst/>
          </a:prstGeom>
          <a:ln>
            <a:noFill/>
          </a:ln>
        </p:spPr>
      </p:pic>
      <p:sp>
        <p:nvSpPr>
          <p:cNvPr id="405" name="CustomShape 4"/>
          <p:cNvSpPr/>
          <p:nvPr/>
        </p:nvSpPr>
        <p:spPr>
          <a:xfrm>
            <a:off x="3708000" y="1357560"/>
            <a:ext cx="1583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繳費證明範例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0" y="5020920"/>
            <a:ext cx="8388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沒有轉帳證明者，若知道轉帳日期與轉帳金額情形時，以手寫替代也可以。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請勿提供如傳票日期或日期混亂的證明以影響作業。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建議學校以預支的形式繳費，如此提供繳費證明能更確定轉帳日期，以利對帳。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C891DE3-4496-4CD9-BAA0-D960213C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核銷繳費注意事項(重要)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步驟十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七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繳款期限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3056400" y="115200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投(加)保流程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412" name="圖片 2"/>
          <p:cNvPicPr/>
          <p:nvPr/>
        </p:nvPicPr>
        <p:blipFill>
          <a:blip r:embed="rId2"/>
          <a:stretch/>
        </p:blipFill>
        <p:spPr>
          <a:xfrm>
            <a:off x="48240" y="1391760"/>
            <a:ext cx="5315400" cy="3487320"/>
          </a:xfrm>
          <a:prstGeom prst="rect">
            <a:avLst/>
          </a:prstGeom>
          <a:ln>
            <a:noFill/>
          </a:ln>
        </p:spPr>
      </p:pic>
      <p:sp>
        <p:nvSpPr>
          <p:cNvPr id="413" name="CustomShape 4"/>
          <p:cNvSpPr/>
          <p:nvPr/>
        </p:nvSpPr>
        <p:spPr>
          <a:xfrm>
            <a:off x="0" y="4710600"/>
            <a:ext cx="928800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所有繳費程序，需於收據寄出後</a:t>
            </a:r>
            <a:r>
              <a:rPr lang="en-US" altLang="zh-TW" sz="1800" b="1" strike="noStrike" spc="-1" dirty="0">
                <a:solidFill>
                  <a:srgbClr val="FF0000"/>
                </a:solidFill>
                <a:highlight>
                  <a:srgbClr val="00FF00"/>
                </a:highlight>
                <a:latin typeface="微軟正黑體"/>
                <a:ea typeface="微軟正黑體"/>
              </a:rPr>
              <a:t>30</a:t>
            </a:r>
            <a:r>
              <a:rPr lang="zh-TW" altLang="en-US" sz="1800" b="1" strike="noStrike" spc="-1" dirty="0">
                <a:solidFill>
                  <a:srgbClr val="FF0000"/>
                </a:solidFill>
                <a:highlight>
                  <a:srgbClr val="00FF00"/>
                </a:highlight>
                <a:latin typeface="微軟正黑體"/>
                <a:ea typeface="微軟正黑體"/>
              </a:rPr>
              <a:t>日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內完成付款，並上傳繳費證明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當學校應繳而未繳超過</a:t>
            </a:r>
            <a:r>
              <a:rPr lang="en-US" altLang="zh-TW" sz="1800" b="1" strike="noStrike" spc="-1" dirty="0">
                <a:solidFill>
                  <a:srgbClr val="FF0000"/>
                </a:solidFill>
                <a:highlight>
                  <a:srgbClr val="00FF00"/>
                </a:highlight>
                <a:latin typeface="微軟正黑體"/>
                <a:ea typeface="微軟正黑體"/>
              </a:rPr>
              <a:t>30</a:t>
            </a:r>
            <a:r>
              <a:rPr lang="zh-TW" altLang="en-US" sz="1800" b="1" strike="noStrike" spc="-1" dirty="0">
                <a:solidFill>
                  <a:srgbClr val="FF0000"/>
                </a:solidFill>
                <a:highlight>
                  <a:srgbClr val="00FF00"/>
                </a:highlight>
                <a:latin typeface="微軟正黑體"/>
                <a:ea typeface="微軟正黑體"/>
              </a:rPr>
              <a:t>日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時，將</a:t>
            </a:r>
            <a:r>
              <a:rPr lang="en-US" sz="1800" b="1" u="sng" strike="noStrike" spc="-1" dirty="0" err="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視情況關閉學校</a:t>
            </a:r>
            <a:r>
              <a:rPr lang="en-US" sz="18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(</a:t>
            </a:r>
            <a:r>
              <a:rPr lang="en-US" sz="1800" b="1" u="sng" strike="noStrike" spc="-1" dirty="0" err="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全校</a:t>
            </a:r>
            <a:r>
              <a:rPr lang="en-US" sz="18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)</a:t>
            </a:r>
            <a:r>
              <a:rPr lang="en-US" sz="1800" b="1" u="sng" strike="noStrike" spc="-1" dirty="0" err="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的投保功能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，直至帳目結清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主要提醒學校處理收據的同時也要確認繳款，若該保險經費僅有一個經費來源卻因為系上承辦異動、收據遺漏等狀況，導致計畫案結束無法核銷，最後單位自行吸收就得不償失了。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414" name="圖片 3"/>
          <p:cNvPicPr/>
          <p:nvPr/>
        </p:nvPicPr>
        <p:blipFill>
          <a:blip r:embed="rId3"/>
          <a:stretch/>
        </p:blipFill>
        <p:spPr>
          <a:xfrm>
            <a:off x="5412240" y="2681280"/>
            <a:ext cx="3600000" cy="1466640"/>
          </a:xfrm>
          <a:prstGeom prst="rect">
            <a:avLst/>
          </a:prstGeom>
          <a:ln>
            <a:noFill/>
          </a:ln>
        </p:spPr>
      </p:pic>
      <p:sp>
        <p:nvSpPr>
          <p:cNvPr id="415" name="CustomShape 5"/>
          <p:cNvSpPr/>
          <p:nvPr/>
        </p:nvSpPr>
        <p:spPr>
          <a:xfrm>
            <a:off x="5636160" y="1921680"/>
            <a:ext cx="3152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u="sng" strike="noStrike" spc="-1" dirty="0" err="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收到收據後兩個月未繳保險費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u="sng" strike="noStrike" spc="-1" dirty="0" err="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關閉投保功能的提示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C0F7DC-180E-47C2-8AC9-7A417EDD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1976040" y="89676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核銷繳費注意事項(重要)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79920" y="88632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步驟十</a:t>
            </a:r>
            <a:r>
              <a:rPr lang="zh-TW" altLang="en-US" sz="1400" b="1" strike="noStrike" spc="-1" dirty="0">
                <a:solidFill>
                  <a:srgbClr val="FFFFFF"/>
                </a:solidFill>
                <a:latin typeface="微軟正黑體"/>
                <a:ea typeface="微軟正黑體"/>
              </a:rPr>
              <a:t>七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FFFF"/>
                </a:solidFill>
                <a:latin typeface="微軟正黑體"/>
                <a:ea typeface="微軟正黑體"/>
              </a:rPr>
              <a:t>繳款期限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2882248" y="94605"/>
            <a:ext cx="3891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投(加)</a:t>
            </a: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保流程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5" y="1800360"/>
            <a:ext cx="7924800" cy="1171575"/>
          </a:xfrm>
          <a:prstGeom prst="rect">
            <a:avLst/>
          </a:prstGeom>
        </p:spPr>
      </p:pic>
      <p:sp>
        <p:nvSpPr>
          <p:cNvPr id="12" name="CustomShape 5"/>
          <p:cNvSpPr/>
          <p:nvPr/>
        </p:nvSpPr>
        <p:spPr>
          <a:xfrm>
            <a:off x="3847952" y="1438659"/>
            <a:ext cx="1960193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保險法</a:t>
            </a:r>
            <a:r>
              <a:rPr lang="en-US" altLang="zh-TW" sz="24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116</a:t>
            </a:r>
            <a:r>
              <a:rPr lang="zh-TW" altLang="en-US" sz="24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條</a:t>
            </a:r>
            <a:endParaRPr lang="en-US" sz="2400" b="0" strike="noStrike" spc="-1" dirty="0">
              <a:latin typeface="Arial"/>
            </a:endParaRPr>
          </a:p>
        </p:txBody>
      </p:sp>
      <p:cxnSp>
        <p:nvCxnSpPr>
          <p:cNvPr id="4" name="直線接點 3"/>
          <p:cNvCxnSpPr/>
          <p:nvPr/>
        </p:nvCxnSpPr>
        <p:spPr>
          <a:xfrm flipV="1">
            <a:off x="1892674" y="2185851"/>
            <a:ext cx="6545931" cy="2612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0" y="3074250"/>
            <a:ext cx="91821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當學校收到收據後，未按時繳納保險費時，當情況嚴重將導致整份保險契約效力停止。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意思是學校底下有許多科系，其中一個科系的名冊未按時繳納保險費時，將有可能導致整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個學校的保險契約出現問題。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況且，當有許多投保證明製作給系上後，而系上拿給實習單位，而卻因為未繳費導致原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本提供的證明無效，也將產生額外不必要的糾紛。甚至當學校進行評鑑時，也可能導致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評鑑委員誤信。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影響程度巨大，也為了學校免於不必要的糾紛，請務必落實核銷規範。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34BEBC-9A60-45DD-93CA-CE6045A8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0150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539640" y="1556640"/>
            <a:ext cx="8460720" cy="329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0" b="0" strike="noStrike" spc="-1">
                <a:solidFill>
                  <a:srgbClr val="FF0000"/>
                </a:solidFill>
                <a:latin typeface="標楷體"/>
                <a:ea typeface="標楷體"/>
              </a:rPr>
              <a:t>保單作廢</a:t>
            </a:r>
            <a:endParaRPr lang="en-US" sz="10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0500" b="0" strike="noStrike" spc="-1">
                <a:solidFill>
                  <a:srgbClr val="FF0000"/>
                </a:solidFill>
                <a:latin typeface="標楷體"/>
                <a:ea typeface="標楷體"/>
              </a:rPr>
              <a:t>(重新投保)</a:t>
            </a:r>
            <a:endParaRPr lang="en-US" sz="105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E9C5A1F-620D-4D20-A470-53E933B7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1831860" y="210441"/>
            <a:ext cx="5693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保單作廢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重新投保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流程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2530440" y="1082520"/>
            <a:ext cx="4295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適用保單作廢的情況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179640" y="1772640"/>
            <a:ext cx="8645400" cy="523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748"/>
              </a:spcAft>
            </a:pPr>
            <a:r>
              <a:rPr lang="en-US" sz="32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投保資料建檔時可能包含以下錯誤：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748"/>
              </a:spcAft>
            </a:pPr>
            <a:r>
              <a:rPr lang="en-US" sz="32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(1)保險生效日(即保險起始日期)錯誤 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748"/>
              </a:spcAft>
            </a:pPr>
            <a:r>
              <a:rPr lang="en-US" sz="32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(2)保險期程錯誤 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748"/>
              </a:spcAft>
            </a:pPr>
            <a:r>
              <a:rPr lang="en-US" sz="32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(3)投保名冊人數不符或資料誤植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748"/>
              </a:spcAft>
            </a:pPr>
            <a:r>
              <a:rPr lang="en-US" sz="32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(4)加保人數錯誤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748"/>
              </a:spcAft>
            </a:pPr>
            <a:r>
              <a:rPr lang="en-US" sz="32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(5)錯誤操作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748"/>
              </a:spcAft>
            </a:pPr>
            <a:r>
              <a:rPr lang="en-US" sz="32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請至退保作業中，整筆“作廢”後重新投保。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748"/>
              </a:spcAft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748"/>
              </a:spcAft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2A7964D-A04C-4EBC-AE58-663EBA94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1782900" y="91800"/>
            <a:ext cx="5693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保單作廢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重新投保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流程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2481480" y="702000"/>
            <a:ext cx="4295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適用保單作廢的情況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>
            <a:off x="3525480" y="2156400"/>
            <a:ext cx="5616720" cy="25223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因此，如有操作錯誤狀況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請務必盡速將保單作廢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或來電與窗口聯絡確認相關事宜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dirty="0"/>
            </a:br>
            <a:endParaRPr lang="en-US" sz="2800" b="0" strike="noStrike" spc="-1" dirty="0">
              <a:latin typeface="Arial"/>
            </a:endParaRPr>
          </a:p>
        </p:txBody>
      </p:sp>
      <p:graphicFrame>
        <p:nvGraphicFramePr>
          <p:cNvPr id="429" name="Table 4"/>
          <p:cNvGraphicFramePr/>
          <p:nvPr>
            <p:extLst>
              <p:ext uri="{D42A27DB-BD31-4B8C-83A1-F6EECF244321}">
                <p14:modId xmlns:p14="http://schemas.microsoft.com/office/powerpoint/2010/main" val="475710243"/>
              </p:ext>
            </p:extLst>
          </p:nvPr>
        </p:nvGraphicFramePr>
        <p:xfrm>
          <a:off x="4882240" y="3977614"/>
          <a:ext cx="2832120" cy="1402200"/>
        </p:xfrm>
        <a:graphic>
          <a:graphicData uri="http://schemas.openxmlformats.org/drawingml/2006/table">
            <a:tbl>
              <a:tblPr/>
              <a:tblGrid>
                <a:gridCol w="109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承辦人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64A2"/>
                      </a:solidFill>
                    </a:lnL>
                    <a:lnR w="12240">
                      <a:solidFill>
                        <a:srgbClr val="8064A2"/>
                      </a:solidFill>
                    </a:lnR>
                    <a:lnT w="12240">
                      <a:solidFill>
                        <a:srgbClr val="8064A2"/>
                      </a:solidFill>
                    </a:lnT>
                    <a:lnB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聯絡電話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8064A2"/>
                      </a:solidFill>
                    </a:lnR>
                    <a:lnT w="12240">
                      <a:solidFill>
                        <a:srgbClr val="8064A2"/>
                      </a:solidFill>
                    </a:lnT>
                    <a:lnB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洪先生</a:t>
                      </a:r>
                      <a:endParaRPr lang="en-US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64A2"/>
                      </a:solidFill>
                    </a:lnL>
                    <a:lnR w="12240">
                      <a:solidFill>
                        <a:srgbClr val="8064A2"/>
                      </a:solidFill>
                    </a:lnR>
                    <a:lnT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(07)332-7259#24 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8064A2"/>
                      </a:solidFill>
                    </a:lnR>
                    <a:lnT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0" strike="noStrike" spc="-1" dirty="0">
                          <a:latin typeface="Arial"/>
                        </a:rPr>
                        <a:t>許先生</a:t>
                      </a:r>
                      <a:endParaRPr lang="en-US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64A2"/>
                      </a:solidFill>
                    </a:lnL>
                    <a:lnR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8064A2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(07)332-7259#21 </a:t>
                      </a:r>
                      <a:endParaRPr lang="en-US" altLang="zh-TW" sz="1600" b="0" strike="noStrike" spc="-1" dirty="0">
                        <a:latin typeface="+mn-lt"/>
                      </a:endParaRPr>
                    </a:p>
                  </a:txBody>
                  <a:tcPr>
                    <a:lnL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8064A2"/>
                      </a:solidFill>
                    </a:lnR>
                    <a:lnT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8064A2"/>
                      </a:solidFill>
                    </a:lnB>
                    <a:solidFill>
                      <a:srgbClr val="D7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30" name="Group 5"/>
          <p:cNvGrpSpPr/>
          <p:nvPr/>
        </p:nvGrpSpPr>
        <p:grpSpPr>
          <a:xfrm>
            <a:off x="1651680" y="1388520"/>
            <a:ext cx="1874160" cy="4615560"/>
            <a:chOff x="1651680" y="1388520"/>
            <a:chExt cx="1874160" cy="4615560"/>
          </a:xfrm>
        </p:grpSpPr>
        <p:sp>
          <p:nvSpPr>
            <p:cNvPr id="431" name="CustomShape 6"/>
            <p:cNvSpPr/>
            <p:nvPr/>
          </p:nvSpPr>
          <p:spPr>
            <a:xfrm rot="5400000">
              <a:off x="1599120" y="2103480"/>
              <a:ext cx="1571040" cy="14112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432" name="CustomShape 7"/>
            <p:cNvSpPr/>
            <p:nvPr/>
          </p:nvSpPr>
          <p:spPr>
            <a:xfrm rot="5400000">
              <a:off x="1777680" y="3345120"/>
              <a:ext cx="1213920" cy="14112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zh-TW" altLang="en-US"/>
            </a:p>
          </p:txBody>
        </p:sp>
        <p:grpSp>
          <p:nvGrpSpPr>
            <p:cNvPr id="433" name="Group 8"/>
            <p:cNvGrpSpPr/>
            <p:nvPr/>
          </p:nvGrpSpPr>
          <p:grpSpPr>
            <a:xfrm>
              <a:off x="1953720" y="2540880"/>
              <a:ext cx="1572120" cy="943200"/>
              <a:chOff x="1953720" y="2540880"/>
              <a:chExt cx="1572120" cy="943200"/>
            </a:xfrm>
          </p:grpSpPr>
          <p:sp>
            <p:nvSpPr>
              <p:cNvPr id="434" name="CustomShape 9"/>
              <p:cNvSpPr/>
              <p:nvPr/>
            </p:nvSpPr>
            <p:spPr>
              <a:xfrm>
                <a:off x="1953720" y="2540880"/>
                <a:ext cx="1572120" cy="943200"/>
              </a:xfrm>
              <a:prstGeom prst="roundRect">
                <a:avLst>
                  <a:gd name="adj" fmla="val 10000"/>
                </a:avLst>
              </a:prstGeom>
              <a:ln>
                <a:round/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5" name="CustomShape 10"/>
              <p:cNvSpPr/>
              <p:nvPr/>
            </p:nvSpPr>
            <p:spPr>
              <a:xfrm>
                <a:off x="1981440" y="2568240"/>
                <a:ext cx="1516680" cy="887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760" tIns="68760" rIns="68760" bIns="6876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61"/>
                  </a:spcAft>
                </a:pPr>
                <a:r>
                  <a:rPr lang="en-US" sz="1600" b="1" strike="noStrike" spc="-1">
                    <a:solidFill>
                      <a:srgbClr val="0000FF"/>
                    </a:solidFill>
                    <a:latin typeface="微軟正黑體"/>
                    <a:ea typeface="微軟正黑體"/>
                  </a:rPr>
                  <a:t>本公司</a:t>
                </a:r>
                <a:endParaRPr lang="en-US" sz="1600" b="0" strike="noStrike" spc="-1">
                  <a:latin typeface="Arial"/>
                </a:endParaRPr>
              </a:p>
              <a:p>
                <a:pPr algn="ctr">
                  <a:lnSpc>
                    <a:spcPct val="90000"/>
                  </a:lnSpc>
                  <a:spcAft>
                    <a:spcPts val="561"/>
                  </a:spcAft>
                </a:pPr>
                <a:r>
                  <a:rPr lang="en-US" sz="1600" b="1" strike="noStrike" spc="-1">
                    <a:solidFill>
                      <a:srgbClr val="0000FF"/>
                    </a:solidFill>
                    <a:latin typeface="微軟正黑體"/>
                    <a:ea typeface="微軟正黑體"/>
                  </a:rPr>
                  <a:t>發現要保資料錯誤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436" name="CustomShape 11"/>
            <p:cNvSpPr/>
            <p:nvPr/>
          </p:nvSpPr>
          <p:spPr>
            <a:xfrm rot="5400000">
              <a:off x="1774080" y="4561560"/>
              <a:ext cx="1220760" cy="14112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zh-TW" altLang="en-US"/>
            </a:p>
          </p:txBody>
        </p:sp>
        <p:grpSp>
          <p:nvGrpSpPr>
            <p:cNvPr id="437" name="Group 12"/>
            <p:cNvGrpSpPr/>
            <p:nvPr/>
          </p:nvGrpSpPr>
          <p:grpSpPr>
            <a:xfrm>
              <a:off x="1953720" y="3764880"/>
              <a:ext cx="1572120" cy="943200"/>
              <a:chOff x="1953720" y="3764880"/>
              <a:chExt cx="1572120" cy="943200"/>
            </a:xfrm>
          </p:grpSpPr>
          <p:sp>
            <p:nvSpPr>
              <p:cNvPr id="438" name="CustomShape 13"/>
              <p:cNvSpPr/>
              <p:nvPr/>
            </p:nvSpPr>
            <p:spPr>
              <a:xfrm>
                <a:off x="1953720" y="3764880"/>
                <a:ext cx="1572120" cy="943200"/>
              </a:xfrm>
              <a:prstGeom prst="roundRect">
                <a:avLst>
                  <a:gd name="adj" fmla="val 10000"/>
                </a:avLst>
              </a:prstGeom>
              <a:ln>
                <a:round/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9" name="CustomShape 14"/>
              <p:cNvSpPr/>
              <p:nvPr/>
            </p:nvSpPr>
            <p:spPr>
              <a:xfrm>
                <a:off x="1981440" y="3792600"/>
                <a:ext cx="1516680" cy="887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760" tIns="68760" rIns="68760" bIns="6876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61"/>
                  </a:spcAft>
                </a:pPr>
                <a:r>
                  <a:rPr lang="en-US" sz="1600" b="1" strike="noStrike" spc="-1">
                    <a:solidFill>
                      <a:srgbClr val="0000FF"/>
                    </a:solidFill>
                    <a:latin typeface="微軟正黑體"/>
                    <a:ea typeface="微軟正黑體"/>
                  </a:rPr>
                  <a:t>回報並致電確認狀況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grpSp>
          <p:nvGrpSpPr>
            <p:cNvPr id="440" name="Group 15"/>
            <p:cNvGrpSpPr/>
            <p:nvPr/>
          </p:nvGrpSpPr>
          <p:grpSpPr>
            <a:xfrm>
              <a:off x="1953720" y="4931640"/>
              <a:ext cx="1572120" cy="1072440"/>
              <a:chOff x="1953720" y="4931640"/>
              <a:chExt cx="1572120" cy="1072440"/>
            </a:xfrm>
          </p:grpSpPr>
          <p:sp>
            <p:nvSpPr>
              <p:cNvPr id="441" name="CustomShape 16"/>
              <p:cNvSpPr/>
              <p:nvPr/>
            </p:nvSpPr>
            <p:spPr>
              <a:xfrm>
                <a:off x="1953720" y="4931640"/>
                <a:ext cx="1572120" cy="1072440"/>
              </a:xfrm>
              <a:prstGeom prst="roundRect">
                <a:avLst>
                  <a:gd name="adj" fmla="val 10000"/>
                </a:avLst>
              </a:prstGeom>
              <a:ln>
                <a:round/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2" name="CustomShape 17"/>
              <p:cNvSpPr/>
              <p:nvPr/>
            </p:nvSpPr>
            <p:spPr>
              <a:xfrm>
                <a:off x="1985040" y="4962960"/>
                <a:ext cx="1509120" cy="100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760" tIns="68760" rIns="68760" bIns="6876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61"/>
                  </a:spcAft>
                </a:pPr>
                <a:r>
                  <a:rPr lang="en-US" sz="1600" b="1" strike="noStrike" spc="-1">
                    <a:solidFill>
                      <a:srgbClr val="0000FF"/>
                    </a:solidFill>
                    <a:latin typeface="微軟正黑體"/>
                    <a:ea typeface="微軟正黑體"/>
                  </a:rPr>
                  <a:t>由操作者或系統端作廢該保單</a:t>
                </a:r>
                <a:endParaRPr lang="en-US" sz="1600" b="0" strike="noStrike" spc="-1">
                  <a:latin typeface="Arial"/>
                </a:endParaRPr>
              </a:p>
            </p:txBody>
          </p:sp>
        </p:grpSp>
        <p:sp>
          <p:nvSpPr>
            <p:cNvPr id="443" name="CustomShape 18"/>
            <p:cNvSpPr/>
            <p:nvPr/>
          </p:nvSpPr>
          <p:spPr>
            <a:xfrm rot="10800000">
              <a:off x="1651680" y="5243400"/>
              <a:ext cx="272160" cy="28764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/>
            <a:lstStyle/>
            <a:p>
              <a:endParaRPr lang="zh-TW" altLang="en-US"/>
            </a:p>
          </p:txBody>
        </p:sp>
        <p:grpSp>
          <p:nvGrpSpPr>
            <p:cNvPr id="444" name="Group 19"/>
            <p:cNvGrpSpPr/>
            <p:nvPr/>
          </p:nvGrpSpPr>
          <p:grpSpPr>
            <a:xfrm>
              <a:off x="0" y="0"/>
              <a:ext cx="360000" cy="360000"/>
              <a:chOff x="0" y="0"/>
              <a:chExt cx="360000" cy="360000"/>
            </a:xfrm>
          </p:grpSpPr>
        </p:grpSp>
      </p:grpSp>
      <p:graphicFrame>
        <p:nvGraphicFramePr>
          <p:cNvPr id="23" name="資料庫圖表 22"/>
          <p:cNvGraphicFramePr/>
          <p:nvPr>
            <p:extLst>
              <p:ext uri="{D42A27DB-BD31-4B8C-83A1-F6EECF244321}">
                <p14:modId xmlns:p14="http://schemas.microsoft.com/office/powerpoint/2010/main" val="2650682653"/>
              </p:ext>
            </p:extLst>
          </p:nvPr>
        </p:nvGraphicFramePr>
        <p:xfrm>
          <a:off x="192086" y="900454"/>
          <a:ext cx="5760640" cy="674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A39CFDA-399D-4882-96FD-FDB0AAE0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2119096" y="152843"/>
            <a:ext cx="5693040" cy="63900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保單作廢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重新投保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流程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110880" y="98496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步驟一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進行保單作廢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2007000" y="98064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若需重新投保，請點選</a:t>
            </a:r>
            <a:r>
              <a:rPr lang="en-US" sz="16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『繳費證明上傳/退保及作廢申請』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並找出所投保之保單。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450" name="圖片 8"/>
          <p:cNvPicPr/>
          <p:nvPr/>
        </p:nvPicPr>
        <p:blipFill>
          <a:blip r:embed="rId2"/>
          <a:srcRect b="5879"/>
          <a:stretch/>
        </p:blipFill>
        <p:spPr>
          <a:xfrm>
            <a:off x="11160" y="2349000"/>
            <a:ext cx="9143640" cy="2304000"/>
          </a:xfrm>
          <a:prstGeom prst="rect">
            <a:avLst/>
          </a:prstGeom>
          <a:ln>
            <a:noFill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678069A-9167-4230-8541-A5DF6D89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圖片 7"/>
          <p:cNvPicPr/>
          <p:nvPr/>
        </p:nvPicPr>
        <p:blipFill>
          <a:blip r:embed="rId2"/>
          <a:srcRect b="3578"/>
          <a:stretch/>
        </p:blipFill>
        <p:spPr>
          <a:xfrm>
            <a:off x="116280" y="2061000"/>
            <a:ext cx="8843400" cy="1944000"/>
          </a:xfrm>
          <a:prstGeom prst="rect">
            <a:avLst/>
          </a:prstGeom>
          <a:ln>
            <a:noFill/>
          </a:ln>
        </p:spPr>
      </p:pic>
      <p:sp>
        <p:nvSpPr>
          <p:cNvPr id="454" name="CustomShape 1"/>
          <p:cNvSpPr/>
          <p:nvPr/>
        </p:nvSpPr>
        <p:spPr>
          <a:xfrm>
            <a:off x="110880" y="98496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步驟二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進入作廢頁面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2007000" y="98064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將欲作廢之保單點選</a:t>
            </a:r>
            <a:r>
              <a:rPr lang="en-US" sz="16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『編輯』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進入保單頁面。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56" name="CustomShape 3"/>
          <p:cNvSpPr/>
          <p:nvPr/>
        </p:nvSpPr>
        <p:spPr>
          <a:xfrm>
            <a:off x="2007000" y="217571"/>
            <a:ext cx="5693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保單作廢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重新投保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流程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9E5A01-9DB8-4C1C-BEB3-31D2A087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圖片 7"/>
          <p:cNvPicPr/>
          <p:nvPr/>
        </p:nvPicPr>
        <p:blipFill>
          <a:blip r:embed="rId2"/>
          <a:stretch/>
        </p:blipFill>
        <p:spPr>
          <a:xfrm>
            <a:off x="79920" y="1710000"/>
            <a:ext cx="8956080" cy="4014000"/>
          </a:xfrm>
          <a:prstGeom prst="rect">
            <a:avLst/>
          </a:prstGeom>
          <a:ln>
            <a:noFill/>
          </a:ln>
        </p:spPr>
      </p:pic>
      <p:sp>
        <p:nvSpPr>
          <p:cNvPr id="460" name="CustomShape 1"/>
          <p:cNvSpPr/>
          <p:nvPr/>
        </p:nvSpPr>
        <p:spPr>
          <a:xfrm>
            <a:off x="110880" y="98496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步驟三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保單作廢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2007000" y="98064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勾選「保單作廢」選項。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62" name="CustomShape 3"/>
          <p:cNvSpPr/>
          <p:nvPr/>
        </p:nvSpPr>
        <p:spPr>
          <a:xfrm>
            <a:off x="2007000" y="192600"/>
            <a:ext cx="5693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保單作廢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重新投保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流程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670FE93-9F60-44EB-A49C-8BD57815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59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959020" y="0"/>
            <a:ext cx="3225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保障計畫說明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389700" y="633870"/>
            <a:ext cx="8135640" cy="59694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傷害醫療保險金的給付</a:t>
            </a:r>
            <a:r>
              <a:rPr lang="en-US" altLang="zh-TW" sz="16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16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實支實付型</a:t>
            </a:r>
            <a:r>
              <a:rPr lang="en-US" altLang="zh-TW" sz="16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16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zh-TW" altLang="en-US" sz="1600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被保險人於本契約有效期間內遭受第五條約定的意外傷害事故</a:t>
            </a:r>
            <a:r>
              <a:rPr lang="en-US" sz="1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，自意外傷害事故發生之日起一百八十日以內，</a:t>
            </a:r>
            <a:r>
              <a:rPr lang="en-US" sz="16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經登記合格的醫院或診所治療者</a:t>
            </a:r>
            <a:r>
              <a:rPr lang="en-US" sz="1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，本公司就其實際醫療費用，超過全民健康保險給付部分，給付傷害醫療保險金。但超過一百八十日繼續治療者，受益人若能證明被保險人之治療與該意外傷害事故具有因果關係者，不在此限。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前項同一次傷害的給付總額不得超過保險單所記載的「每次實支實付傷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害醫療保險金限額</a:t>
            </a:r>
            <a:r>
              <a:rPr lang="en-US" sz="1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」。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傷害住院保險金的給付</a:t>
            </a:r>
            <a:r>
              <a:rPr lang="en-US" sz="16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16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日額型</a:t>
            </a:r>
            <a:r>
              <a:rPr lang="en-US" sz="16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 ：</a:t>
            </a:r>
            <a:endParaRPr lang="en-US" sz="1600" b="0" strike="noStrike" spc="-1" dirty="0">
              <a:latin typeface="Arial"/>
            </a:endParaRPr>
          </a:p>
          <a:p>
            <a:pPr algn="l"/>
            <a:r>
              <a:rPr lang="en-US" sz="1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被保險人於本契約有效期間內遭受第</a:t>
            </a:r>
            <a:r>
              <a:rPr lang="zh-TW" altLang="en-US" sz="1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五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條約定的意外傷害事故，自意外傷害事故發生之日起一百八十日以內，</a:t>
            </a:r>
            <a:r>
              <a:rPr lang="en-US" sz="16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經登記合格的醫院住院治療者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，本公司就其住院日數</a:t>
            </a:r>
            <a:r>
              <a:rPr lang="zh-TW" altLang="en-US" sz="1800" b="0" i="0" u="none" strike="noStrike" baseline="0" dirty="0">
                <a:latin typeface="CIDFont+F2"/>
              </a:rPr>
              <a:t>，</a:t>
            </a:r>
            <a:r>
              <a:rPr lang="zh-TW" altLang="en-US" sz="1600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給付</a:t>
            </a:r>
          </a:p>
          <a:p>
            <a:pPr algn="l"/>
            <a:r>
              <a:rPr lang="zh-TW" altLang="en-US" sz="1600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保險單所載的「住院保險金」。但超過一百八十日繼續治療者，受益人若能證明被</a:t>
            </a:r>
          </a:p>
          <a:p>
            <a:pPr algn="l"/>
            <a:r>
              <a:rPr lang="zh-TW" altLang="en-US" sz="1600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保險人之治療與該意外傷害事故具有因果關係者，不在此限。</a:t>
            </a:r>
          </a:p>
          <a:p>
            <a:pPr algn="l"/>
            <a:r>
              <a:rPr lang="zh-TW" altLang="en-US" sz="1600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本契約有效期間內，「實支實付傷害醫療保險金」及「住院保險金」之最高給付總</a:t>
            </a:r>
          </a:p>
          <a:p>
            <a:pPr algn="l"/>
            <a:r>
              <a:rPr lang="zh-TW" altLang="en-US" sz="1600" b="1" spc="-1" dirty="0">
                <a:solidFill>
                  <a:srgbClr val="000000"/>
                </a:solidFill>
                <a:latin typeface="微軟正黑體"/>
                <a:ea typeface="微軟正黑體"/>
              </a:rPr>
              <a:t>額以保險單所載金額為限。</a:t>
            </a:r>
            <a:endParaRPr lang="en-US" altLang="zh-TW" sz="1600" b="1" spc="-1" dirty="0">
              <a:solidFill>
                <a:srgbClr val="000000"/>
              </a:solidFill>
              <a:latin typeface="微軟正黑體"/>
              <a:ea typeface="微軟正黑體"/>
            </a:endParaRPr>
          </a:p>
          <a:p>
            <a:pPr algn="l"/>
            <a:endParaRPr lang="en-US" sz="1600" b="1" spc="-1" dirty="0">
              <a:solidFill>
                <a:srgbClr val="000000"/>
              </a:solidFill>
              <a:latin typeface="微軟正黑體"/>
              <a:ea typeface="微軟正黑體"/>
            </a:endParaRPr>
          </a:p>
          <a:p>
            <a:r>
              <a:rPr lang="zh-TW" altLang="en-US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倘</a:t>
            </a:r>
            <a:r>
              <a:rPr lang="en-US" altLang="zh-TW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被保險人</a:t>
            </a:r>
            <a:r>
              <a:rPr lang="en-US" altLang="zh-TW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不以全民健康保險之保險對象身分住院診療</a:t>
            </a:r>
            <a:r>
              <a:rPr lang="en-US" altLang="zh-TW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；或前往不</a:t>
            </a:r>
            <a:r>
              <a:rPr lang="en-US" altLang="zh-TW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具有全民健康保險之醫院住院診療者</a:t>
            </a:r>
            <a:r>
              <a:rPr lang="en-US" altLang="zh-TW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，致各項</a:t>
            </a:r>
            <a:r>
              <a:rPr lang="en-US" altLang="zh-TW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醫療費用未經全民健康保險給付</a:t>
            </a:r>
            <a:r>
              <a:rPr lang="en-US" altLang="zh-TW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，本公司依</a:t>
            </a:r>
            <a:r>
              <a:rPr lang="en-US" altLang="zh-TW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被保險人實際支付之各項費用之 65 ％</a:t>
            </a:r>
            <a:r>
              <a:rPr lang="en-US" altLang="zh-TW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給付</a:t>
            </a:r>
            <a:r>
              <a:rPr lang="en-US" altLang="zh-TW" sz="18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，惟仍以前述各項保險金條款約定之限額為限</a:t>
            </a:r>
            <a:r>
              <a:rPr lang="en-US" altLang="zh-TW" sz="1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。</a:t>
            </a:r>
            <a:endParaRPr lang="en-US" altLang="zh-TW" sz="1800" b="0" strike="noStrike" spc="-1" dirty="0">
              <a:latin typeface="Arial"/>
            </a:endParaRPr>
          </a:p>
          <a:p>
            <a:pPr algn="l"/>
            <a:br>
              <a:rPr dirty="0"/>
            </a:br>
            <a:br>
              <a:rPr dirty="0"/>
            </a:br>
            <a:endParaRPr lang="en-US" sz="16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FEB77B3-22F0-4B2F-AA0D-F423F4B6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圖片 7"/>
          <p:cNvPicPr/>
          <p:nvPr/>
        </p:nvPicPr>
        <p:blipFill>
          <a:blip r:embed="rId2"/>
          <a:stretch/>
        </p:blipFill>
        <p:spPr>
          <a:xfrm>
            <a:off x="60120" y="1648800"/>
            <a:ext cx="4739040" cy="451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6" name="CustomShape 1"/>
          <p:cNvSpPr/>
          <p:nvPr/>
        </p:nvSpPr>
        <p:spPr>
          <a:xfrm>
            <a:off x="179640" y="98064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步驟四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作廢保單確認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67" name="CustomShape 2"/>
          <p:cNvSpPr/>
          <p:nvPr/>
        </p:nvSpPr>
        <p:spPr>
          <a:xfrm>
            <a:off x="2007000" y="980640"/>
            <a:ext cx="6916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點選右下角</a:t>
            </a:r>
            <a:r>
              <a:rPr lang="en-US" sz="16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『存檔』</a:t>
            </a: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，即出現提示說明。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68" name="CustomShape 3"/>
          <p:cNvSpPr/>
          <p:nvPr/>
        </p:nvSpPr>
        <p:spPr>
          <a:xfrm>
            <a:off x="4823640" y="3311640"/>
            <a:ext cx="229320" cy="494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469" name="CustomShape 4"/>
          <p:cNvSpPr/>
          <p:nvPr/>
        </p:nvSpPr>
        <p:spPr>
          <a:xfrm>
            <a:off x="1952640" y="104760"/>
            <a:ext cx="5693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保單作廢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重新投保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流程</a:t>
            </a:r>
            <a:endParaRPr lang="en-US" sz="3600" b="0" strike="noStrike" spc="-1" dirty="0">
              <a:latin typeface="Arial"/>
            </a:endParaRPr>
          </a:p>
        </p:txBody>
      </p:sp>
      <p:pic>
        <p:nvPicPr>
          <p:cNvPr id="470" name="圖片 9"/>
          <p:cNvPicPr/>
          <p:nvPr/>
        </p:nvPicPr>
        <p:blipFill>
          <a:blip r:embed="rId3"/>
          <a:stretch/>
        </p:blipFill>
        <p:spPr>
          <a:xfrm>
            <a:off x="5111280" y="2853000"/>
            <a:ext cx="3673800" cy="16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34A72C2-8E97-45B2-9633-6BD98406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110880" y="984960"/>
            <a:ext cx="165600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步驟五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確認保單狀況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1907640" y="980640"/>
            <a:ext cx="7015320" cy="431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微軟正黑體"/>
                <a:ea typeface="微軟正黑體"/>
              </a:rPr>
              <a:t>點選退保作業，若系統已勾選『保單作廢』欄位，表示已取消保單成功，即可重新投保。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475" name="圖片 10"/>
          <p:cNvPicPr/>
          <p:nvPr/>
        </p:nvPicPr>
        <p:blipFill>
          <a:blip r:embed="rId2"/>
          <a:srcRect b="3697"/>
          <a:stretch/>
        </p:blipFill>
        <p:spPr>
          <a:xfrm>
            <a:off x="251640" y="2061000"/>
            <a:ext cx="8357400" cy="1872000"/>
          </a:xfrm>
          <a:prstGeom prst="rect">
            <a:avLst/>
          </a:prstGeom>
          <a:ln>
            <a:noFill/>
          </a:ln>
        </p:spPr>
      </p:pic>
      <p:sp>
        <p:nvSpPr>
          <p:cNvPr id="476" name="CustomShape 3"/>
          <p:cNvSpPr/>
          <p:nvPr/>
        </p:nvSpPr>
        <p:spPr>
          <a:xfrm>
            <a:off x="1766880" y="217570"/>
            <a:ext cx="5693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保單作廢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重新投保</a:t>
            </a:r>
            <a:r>
              <a:rPr lang="en-US" sz="36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流程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57C5C00-88D0-47C9-968C-560B55B7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1007640" y="2575080"/>
            <a:ext cx="7128360" cy="16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0" b="0" strike="noStrike" spc="-1">
                <a:solidFill>
                  <a:srgbClr val="FF0000"/>
                </a:solidFill>
                <a:latin typeface="標楷體"/>
                <a:ea typeface="標楷體"/>
              </a:rPr>
              <a:t>退保流程</a:t>
            </a:r>
            <a:endParaRPr lang="en-US" sz="105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F759960-B29E-4EA5-9460-A8879443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1760400" y="174960"/>
            <a:ext cx="5693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退保作業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79920" y="743760"/>
            <a:ext cx="8884080" cy="4399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請來電詳細討論退保的細節，因退保實際狀況更加複雜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1.退保同時增加同等人數學生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2.投保名冊尚未完成作業的退保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3.投保名冊作業完畢後的退保(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已繳費、未繳費情形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4.非退保而是異動期間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5.關帳與計畫案期限有關的退保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…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等等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TW" altLang="en-US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考量退保是少數，且牽涉專業程度較深</a:t>
            </a:r>
            <a:endParaRPr lang="en-US" altLang="zh-TW" sz="28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en-US" altLang="zh-TW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對學校、新光核銷理解</a:t>
            </a:r>
            <a:r>
              <a:rPr lang="en-US" altLang="zh-TW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r>
              <a:rPr lang="zh-TW" altLang="en-US" sz="28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 因此統一由洪先生處理</a:t>
            </a:r>
            <a:endParaRPr lang="en-US" sz="28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484" name="Table 3"/>
          <p:cNvGraphicFramePr/>
          <p:nvPr>
            <p:extLst>
              <p:ext uri="{D42A27DB-BD31-4B8C-83A1-F6EECF244321}">
                <p14:modId xmlns:p14="http://schemas.microsoft.com/office/powerpoint/2010/main" val="2631026923"/>
              </p:ext>
            </p:extLst>
          </p:nvPr>
        </p:nvGraphicFramePr>
        <p:xfrm>
          <a:off x="2864755" y="5230477"/>
          <a:ext cx="3314410" cy="963668"/>
        </p:xfrm>
        <a:graphic>
          <a:graphicData uri="http://schemas.openxmlformats.org/drawingml/2006/table">
            <a:tbl>
              <a:tblPr/>
              <a:tblGrid>
                <a:gridCol w="1325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承辦人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64A2"/>
                      </a:solidFill>
                    </a:lnL>
                    <a:lnR w="12240">
                      <a:solidFill>
                        <a:srgbClr val="8064A2"/>
                      </a:solidFill>
                    </a:lnR>
                    <a:lnT w="12240">
                      <a:solidFill>
                        <a:srgbClr val="8064A2"/>
                      </a:solidFill>
                    </a:lnT>
                    <a:lnB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聯絡電話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8064A2"/>
                      </a:solidFill>
                    </a:lnR>
                    <a:lnT w="12240">
                      <a:solidFill>
                        <a:srgbClr val="8064A2"/>
                      </a:solidFill>
                    </a:lnT>
                    <a:lnB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洪先生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64A2"/>
                      </a:solidFill>
                    </a:lnL>
                    <a:lnR w="12240">
                      <a:solidFill>
                        <a:srgbClr val="8064A2"/>
                      </a:solidFill>
                    </a:lnR>
                    <a:lnT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8064A2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(07)332-7259#24 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8064A2"/>
                      </a:solidFill>
                    </a:lnR>
                    <a:lnT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8064A2"/>
                      </a:solidFill>
                    </a:lnB>
                    <a:solidFill>
                      <a:srgbClr val="D7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68A49BA-06C0-41A6-81C8-70CC0969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86408" y="697822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退保保費計算方式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AE52F98-A42E-E3DD-4D15-364833182129}"/>
              </a:ext>
            </a:extLst>
          </p:cNvPr>
          <p:cNvGrpSpPr/>
          <p:nvPr/>
        </p:nvGrpSpPr>
        <p:grpSpPr>
          <a:xfrm>
            <a:off x="2910356" y="3364308"/>
            <a:ext cx="5982122" cy="792542"/>
            <a:chOff x="2910358" y="4966661"/>
            <a:chExt cx="4477668" cy="792542"/>
          </a:xfrm>
        </p:grpSpPr>
        <p:sp>
          <p:nvSpPr>
            <p:cNvPr id="2" name="箭號: 向右 1">
              <a:extLst>
                <a:ext uri="{FF2B5EF4-FFF2-40B4-BE49-F238E27FC236}">
                  <a16:creationId xmlns:a16="http://schemas.microsoft.com/office/drawing/2014/main" id="{8C127F5C-C3F1-7359-7BD4-1A0B58BCDA93}"/>
                </a:ext>
              </a:extLst>
            </p:cNvPr>
            <p:cNvSpPr/>
            <p:nvPr/>
          </p:nvSpPr>
          <p:spPr>
            <a:xfrm>
              <a:off x="2911168" y="5183139"/>
              <a:ext cx="4476858" cy="576064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DCD37C21-86BA-0ABD-7A1C-58BED7A637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0358" y="4966661"/>
              <a:ext cx="1" cy="6726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2110E-75EB-A4A0-211C-58083A530287}"/>
              </a:ext>
            </a:extLst>
          </p:cNvPr>
          <p:cNvSpPr txBox="1"/>
          <p:nvPr/>
        </p:nvSpPr>
        <p:spPr>
          <a:xfrm>
            <a:off x="2352133" y="3006537"/>
            <a:ext cx="117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生效日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2870C45-8C76-7D10-986F-261E7D123A87}"/>
              </a:ext>
            </a:extLst>
          </p:cNvPr>
          <p:cNvSpPr txBox="1"/>
          <p:nvPr/>
        </p:nvSpPr>
        <p:spPr>
          <a:xfrm>
            <a:off x="2552609" y="1383586"/>
            <a:ext cx="619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例：航運系舉行為期一年的實習計畫，其中有學生因故而被迫中斷實習，已實習期間為２個月又１０天。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DFB157E-DC10-C9D2-69CF-3AE22C3DC778}"/>
              </a:ext>
            </a:extLst>
          </p:cNvPr>
          <p:cNvSpPr txBox="1"/>
          <p:nvPr/>
        </p:nvSpPr>
        <p:spPr>
          <a:xfrm>
            <a:off x="2394002" y="4137797"/>
            <a:ext cx="1033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/1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62785F9A-B6E5-F4F5-4D8A-ECDA0C986ADB}"/>
              </a:ext>
            </a:extLst>
          </p:cNvPr>
          <p:cNvCxnSpPr>
            <a:cxnSpLocks/>
          </p:cNvCxnSpPr>
          <p:nvPr/>
        </p:nvCxnSpPr>
        <p:spPr>
          <a:xfrm flipV="1">
            <a:off x="8550492" y="3364308"/>
            <a:ext cx="0" cy="6726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DBDC270-7893-8584-AC5D-C72F8BF91CAB}"/>
              </a:ext>
            </a:extLst>
          </p:cNvPr>
          <p:cNvSpPr txBox="1"/>
          <p:nvPr/>
        </p:nvSpPr>
        <p:spPr>
          <a:xfrm>
            <a:off x="7889189" y="4147324"/>
            <a:ext cx="1152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１２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３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B5CA933-AA9B-0064-0D71-B336FC96796F}"/>
              </a:ext>
            </a:extLst>
          </p:cNvPr>
          <p:cNvCxnSpPr>
            <a:cxnSpLocks/>
          </p:cNvCxnSpPr>
          <p:nvPr/>
        </p:nvCxnSpPr>
        <p:spPr>
          <a:xfrm flipV="1">
            <a:off x="4931432" y="3357208"/>
            <a:ext cx="0" cy="6726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6BE16E4-11DB-6579-ECAA-27D60A982CE8}"/>
              </a:ext>
            </a:extLst>
          </p:cNvPr>
          <p:cNvSpPr txBox="1"/>
          <p:nvPr/>
        </p:nvSpPr>
        <p:spPr>
          <a:xfrm>
            <a:off x="4414671" y="4129106"/>
            <a:ext cx="1033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４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/1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0B66208B-3134-6483-6148-A57BD491B6D6}"/>
              </a:ext>
            </a:extLst>
          </p:cNvPr>
          <p:cNvCxnSpPr>
            <a:cxnSpLocks/>
          </p:cNvCxnSpPr>
          <p:nvPr/>
        </p:nvCxnSpPr>
        <p:spPr>
          <a:xfrm flipV="1">
            <a:off x="4145150" y="3580786"/>
            <a:ext cx="0" cy="4561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17192C4-B206-58D4-3436-2FD37E9C6FAE}"/>
              </a:ext>
            </a:extLst>
          </p:cNvPr>
          <p:cNvSpPr txBox="1"/>
          <p:nvPr/>
        </p:nvSpPr>
        <p:spPr>
          <a:xfrm>
            <a:off x="3556040" y="3201758"/>
            <a:ext cx="117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退保日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95F216E-043A-53A4-90D8-F2AC940DC831}"/>
              </a:ext>
            </a:extLst>
          </p:cNvPr>
          <p:cNvSpPr txBox="1"/>
          <p:nvPr/>
        </p:nvSpPr>
        <p:spPr>
          <a:xfrm>
            <a:off x="3702377" y="4119410"/>
            <a:ext cx="880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３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向右箭號 6">
            <a:extLst>
              <a:ext uri="{FF2B5EF4-FFF2-40B4-BE49-F238E27FC236}">
                <a16:creationId xmlns:a16="http://schemas.microsoft.com/office/drawing/2014/main" id="{C6C1B31B-4A38-5E40-8404-700B9945FB8C}"/>
              </a:ext>
            </a:extLst>
          </p:cNvPr>
          <p:cNvSpPr/>
          <p:nvPr/>
        </p:nvSpPr>
        <p:spPr>
          <a:xfrm rot="5400000">
            <a:off x="2683945" y="4571346"/>
            <a:ext cx="532936" cy="4947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向右箭號 6">
            <a:extLst>
              <a:ext uri="{FF2B5EF4-FFF2-40B4-BE49-F238E27FC236}">
                <a16:creationId xmlns:a16="http://schemas.microsoft.com/office/drawing/2014/main" id="{3F7A217B-C505-5CEC-FBB8-E2E26B434294}"/>
              </a:ext>
            </a:extLst>
          </p:cNvPr>
          <p:cNvSpPr/>
          <p:nvPr/>
        </p:nvSpPr>
        <p:spPr>
          <a:xfrm rot="5400000">
            <a:off x="4664963" y="4555788"/>
            <a:ext cx="532936" cy="4947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F401B55-749F-EF9F-65DE-304E4FEDA26A}"/>
              </a:ext>
            </a:extLst>
          </p:cNvPr>
          <p:cNvSpPr txBox="1"/>
          <p:nvPr/>
        </p:nvSpPr>
        <p:spPr>
          <a:xfrm>
            <a:off x="2327413" y="5088343"/>
            <a:ext cx="1474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452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4C541BA-7AB4-4B1E-7543-5CFC5B56B267}"/>
              </a:ext>
            </a:extLst>
          </p:cNvPr>
          <p:cNvSpPr txBox="1"/>
          <p:nvPr/>
        </p:nvSpPr>
        <p:spPr>
          <a:xfrm>
            <a:off x="3373214" y="4961988"/>
            <a:ext cx="1192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－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75133A9-78D5-153C-3FDB-161E2F0C38A4}"/>
              </a:ext>
            </a:extLst>
          </p:cNvPr>
          <p:cNvSpPr txBox="1"/>
          <p:nvPr/>
        </p:nvSpPr>
        <p:spPr>
          <a:xfrm>
            <a:off x="4221114" y="5085185"/>
            <a:ext cx="1474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158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E2E683E-434C-E4FD-E4B3-9678E9F33BB6}"/>
              </a:ext>
            </a:extLst>
          </p:cNvPr>
          <p:cNvSpPr txBox="1"/>
          <p:nvPr/>
        </p:nvSpPr>
        <p:spPr>
          <a:xfrm>
            <a:off x="5254488" y="4961988"/>
            <a:ext cx="1192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＝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7EBADF9-775F-8696-7012-58DA5175BF3D}"/>
              </a:ext>
            </a:extLst>
          </p:cNvPr>
          <p:cNvSpPr txBox="1"/>
          <p:nvPr/>
        </p:nvSpPr>
        <p:spPr>
          <a:xfrm>
            <a:off x="6050970" y="5107165"/>
            <a:ext cx="1362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294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0BE99988-60DC-C751-B47E-35B5F40D7909}"/>
              </a:ext>
            </a:extLst>
          </p:cNvPr>
          <p:cNvSpPr txBox="1"/>
          <p:nvPr/>
        </p:nvSpPr>
        <p:spPr>
          <a:xfrm>
            <a:off x="2434406" y="5541875"/>
            <a:ext cx="144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原收保費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9D6FBBE-49FF-7050-FF70-435BA8FDE3D6}"/>
              </a:ext>
            </a:extLst>
          </p:cNvPr>
          <p:cNvSpPr txBox="1"/>
          <p:nvPr/>
        </p:nvSpPr>
        <p:spPr>
          <a:xfrm>
            <a:off x="4273821" y="5541875"/>
            <a:ext cx="144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應收保費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75F492C-BD17-3A9C-BCF8-81BF5B7151AF}"/>
              </a:ext>
            </a:extLst>
          </p:cNvPr>
          <p:cNvSpPr txBox="1"/>
          <p:nvPr/>
        </p:nvSpPr>
        <p:spPr>
          <a:xfrm>
            <a:off x="6077900" y="5572652"/>
            <a:ext cx="144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應退保費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93DEF1A-DC5E-4F5A-9E0F-A223ADD7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64</a:t>
            </a:fld>
            <a:endParaRPr lang="en-US" sz="1200" b="0" strike="noStrike" spc="-1">
              <a:latin typeface="Times New Roman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38139AD9-1FEA-0298-85ED-9DC5A6DAF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50179"/>
              </p:ext>
            </p:extLst>
          </p:nvPr>
        </p:nvGraphicFramePr>
        <p:xfrm>
          <a:off x="131540" y="1133216"/>
          <a:ext cx="2376011" cy="5120640"/>
        </p:xfrm>
        <a:graphic>
          <a:graphicData uri="http://schemas.openxmlformats.org/drawingml/2006/table">
            <a:tbl>
              <a:tblPr/>
              <a:tblGrid>
                <a:gridCol w="116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保險期間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每人保險費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12個月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452</a:t>
                      </a: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11個月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429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10個月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407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9個月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384</a:t>
                      </a: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8個月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362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7個月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339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6個月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294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5個月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249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203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3個月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158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113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68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1日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23</a:t>
                      </a: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1754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1007640" y="2575080"/>
            <a:ext cx="7128360" cy="16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0" b="0" strike="noStrike" spc="-1" dirty="0" err="1">
                <a:solidFill>
                  <a:srgbClr val="FF0000"/>
                </a:solidFill>
                <a:latin typeface="標楷體"/>
                <a:ea typeface="標楷體"/>
              </a:rPr>
              <a:t>理賠流程</a:t>
            </a:r>
            <a:endParaRPr lang="en-US" sz="105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C84097-367B-4303-8949-AF996249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3225386" y="302667"/>
            <a:ext cx="22111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理賠流程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226080" y="1864988"/>
            <a:ext cx="741636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1.確認學生事故狀況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本保險僅理賠意外險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如表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注意：如果是疾病導致則無法理賠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2-1如果是車禍應準備以下文件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2-2如果是意外應準備以下文件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2-3身故件因非常稀少且細節繁複，請來電詢問申請細節。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2-4海外發生事故請準備以下文件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3.將所有文件寄至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801740高雄市前金區中華四路349號6樓-理賠承辦窗口收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7" name="Table 3"/>
          <p:cNvGraphicFramePr/>
          <p:nvPr>
            <p:extLst>
              <p:ext uri="{D42A27DB-BD31-4B8C-83A1-F6EECF244321}">
                <p14:modId xmlns:p14="http://schemas.microsoft.com/office/powerpoint/2010/main" val="4123281470"/>
              </p:ext>
            </p:extLst>
          </p:nvPr>
        </p:nvGraphicFramePr>
        <p:xfrm>
          <a:off x="3934260" y="1087795"/>
          <a:ext cx="5018628" cy="2456892"/>
        </p:xfrm>
        <a:graphic>
          <a:graphicData uri="http://schemas.openxmlformats.org/drawingml/2006/table">
            <a:tbl>
              <a:tblPr/>
              <a:tblGrid>
                <a:gridCol w="61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項目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承保內容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保險額度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A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意外身故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200萬元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B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意外失能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依失能等級給付10萬 ~ 200萬元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C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傷害醫療保險金</a:t>
                      </a:r>
                      <a:endParaRPr lang="en-US" sz="1600" b="1" strike="noStrike" spc="-1" dirty="0">
                        <a:solidFill>
                          <a:srgbClr val="FF0000"/>
                        </a:solidFill>
                        <a:latin typeface="微軟正黑體"/>
                        <a:ea typeface="微軟正黑體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(</a:t>
                      </a:r>
                      <a:r>
                        <a:rPr lang="en-US" sz="1600" b="1" strike="noStrike" spc="-1" dirty="0" err="1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實支實付型</a:t>
                      </a:r>
                      <a:r>
                        <a:rPr lang="en-US" sz="1600" b="1" strike="noStrike" spc="-1" dirty="0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)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傷害住院給付每日新臺幣1,000元</a:t>
                      </a:r>
                      <a:br>
                        <a:rPr lang="en-US" altLang="zh-TW" sz="1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</a:br>
                      <a:r>
                        <a:rPr lang="zh-TW" altLang="en-US" sz="1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兩者合併計算，</a:t>
                      </a:r>
                      <a:r>
                        <a:rPr lang="en-US" altLang="zh-TW" sz="1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最高給付5萬元</a:t>
                      </a: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D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>
                      <a:solidFill>
                        <a:srgbClr val="C0504D"/>
                      </a:solidFill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 dirty="0" err="1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傷害醫療保險金</a:t>
                      </a:r>
                      <a:endParaRPr lang="en-US" sz="1400" b="1" strike="noStrike" spc="-1" dirty="0">
                        <a:solidFill>
                          <a:srgbClr val="FF0000"/>
                        </a:solidFill>
                        <a:latin typeface="微軟正黑體"/>
                        <a:ea typeface="微軟正黑體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(</a:t>
                      </a:r>
                      <a:r>
                        <a:rPr lang="en-US" sz="1400" b="1" strike="noStrike" spc="-1" dirty="0" err="1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日額型</a:t>
                      </a:r>
                      <a:r>
                        <a:rPr lang="en-US" sz="1400" b="1" strike="noStrike" spc="-1" dirty="0">
                          <a:solidFill>
                            <a:srgbClr val="FF0000"/>
                          </a:solidFill>
                          <a:latin typeface="微軟正黑體"/>
                          <a:ea typeface="微軟正黑體"/>
                        </a:rPr>
                        <a:t>)</a:t>
                      </a:r>
                      <a:endParaRPr lang="en-US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C0504D"/>
                      </a:solidFill>
                    </a:lnL>
                    <a:lnR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0504D"/>
                      </a:solidFill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0504D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F2DBE3-F67D-477C-BB64-CDD17A8F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3864600" y="174960"/>
            <a:ext cx="22111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理賠流程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2702880" y="871560"/>
            <a:ext cx="3888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2-1如果是車禍應準備以下文件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21" name="CustomShape 3"/>
          <p:cNvSpPr/>
          <p:nvPr/>
        </p:nvSpPr>
        <p:spPr>
          <a:xfrm>
            <a:off x="190440" y="1124640"/>
            <a:ext cx="8953200" cy="5076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安達產物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車禍理賠請附上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1.理賠申請書（意外請詳填事故日期跟事故經過）（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左邊申請人：請簽上事故人大名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）(事故人為未滿18歲，右下法定代理人要簽上父母雙方的大名)(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保單號碼可以不用寫、要保單位蓋章要蓋系章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2.診斷書正本（如有急診或住院或門診請在診斷書上備註清楚日期）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3.收據（副本可，但要蓋醫院的院章，不是自行影印的）(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如看兩間以上醫院或診所，各自都需一份診斷書+收據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4.事故人存摺封面（如為未成年附上家長的存摺，要有彼此的關係證明，如:戶口名簿）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5.事故人的身份證影本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6.如為車禍請附上車禍的報警三連單（影本就可以了）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842D412-80C5-41AD-99CC-94E8166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3864600" y="174960"/>
            <a:ext cx="22111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理賠流程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2509200" y="950040"/>
            <a:ext cx="3888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2-2如果是意外應準備以下文件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26" name="CustomShape 3"/>
          <p:cNvSpPr/>
          <p:nvPr/>
        </p:nvSpPr>
        <p:spPr>
          <a:xfrm>
            <a:off x="182880" y="1411560"/>
            <a:ext cx="8953200" cy="4245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安達產物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意外理賠請附上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1.理賠申請書（意外請詳填事故日期跟事故經過）（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左邊申請人：請簽上事故人大名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）(事故人為未滿18歲，右下法定代理人要簽上父母雙方的大名)(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保單號碼可以不用寫、要保單位蓋章要蓋系章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2.診斷書正本（如有急診或住院或門診請在診斷書上備註清楚日期）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3.收據（副本可，但要蓋醫院的院章，不是自行影印的）(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如看兩間以上醫院或診所，各自都需一份診斷書+收據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4.事故人存摺封面（如為未成年附上家長的存摺，要有彼此的關係證明，如:戶口名簿）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5.事故人的身份證影本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7AF4943-D5AC-499F-A3B6-0C8C6269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864600" y="174960"/>
            <a:ext cx="22111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理賠流程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530" name="CustomShape 2"/>
          <p:cNvSpPr/>
          <p:nvPr/>
        </p:nvSpPr>
        <p:spPr>
          <a:xfrm>
            <a:off x="1835640" y="1556640"/>
            <a:ext cx="597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2-3身故件因非常稀少且細節繁複，請來電詢問申請細節</a:t>
            </a:r>
            <a:endParaRPr lang="en-US" sz="1800" b="0" strike="noStrike" spc="-1">
              <a:latin typeface="Arial"/>
            </a:endParaRPr>
          </a:p>
        </p:txBody>
      </p:sp>
      <p:graphicFrame>
        <p:nvGraphicFramePr>
          <p:cNvPr id="531" name="Table 3"/>
          <p:cNvGraphicFramePr/>
          <p:nvPr>
            <p:extLst>
              <p:ext uri="{D42A27DB-BD31-4B8C-83A1-F6EECF244321}">
                <p14:modId xmlns:p14="http://schemas.microsoft.com/office/powerpoint/2010/main" val="2651566640"/>
              </p:ext>
            </p:extLst>
          </p:nvPr>
        </p:nvGraphicFramePr>
        <p:xfrm>
          <a:off x="2497500" y="2456040"/>
          <a:ext cx="3372840" cy="1098000"/>
        </p:xfrm>
        <a:graphic>
          <a:graphicData uri="http://schemas.openxmlformats.org/drawingml/2006/table">
            <a:tbl>
              <a:tblPr/>
              <a:tblGrid>
                <a:gridCol w="129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承辦人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64A2"/>
                      </a:solidFill>
                    </a:lnL>
                    <a:lnR w="12240">
                      <a:solidFill>
                        <a:srgbClr val="8064A2"/>
                      </a:solidFill>
                    </a:lnR>
                    <a:lnT w="12240">
                      <a:solidFill>
                        <a:srgbClr val="8064A2"/>
                      </a:solidFill>
                    </a:lnT>
                    <a:lnB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聯絡電話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8064A2"/>
                      </a:solidFill>
                    </a:lnR>
                    <a:lnT w="12240">
                      <a:solidFill>
                        <a:srgbClr val="8064A2"/>
                      </a:solidFill>
                    </a:lnT>
                    <a:lnB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洪先生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64A2"/>
                      </a:solidFill>
                    </a:lnL>
                    <a:lnR w="12240">
                      <a:solidFill>
                        <a:srgbClr val="8064A2"/>
                      </a:solidFill>
                    </a:lnR>
                    <a:lnT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8064A2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(07)332-7259#24 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8064A2"/>
                      </a:solidFill>
                    </a:lnR>
                    <a:lnT w="1224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8064A2"/>
                      </a:solidFill>
                    </a:lnB>
                    <a:solidFill>
                      <a:srgbClr val="D7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2596BA8-0D72-450D-9BCB-1B85FCBC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69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008000" y="1319400"/>
            <a:ext cx="8135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保險費：                                                                                          </a:t>
            </a:r>
            <a:r>
              <a:rPr lang="en-US" sz="12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單位：新臺幣 </a:t>
            </a:r>
            <a:r>
              <a:rPr lang="en-US" sz="1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                                                                              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graphicFrame>
        <p:nvGraphicFramePr>
          <p:cNvPr id="117" name="Table 2"/>
          <p:cNvGraphicFramePr/>
          <p:nvPr>
            <p:extLst>
              <p:ext uri="{D42A27DB-BD31-4B8C-83A1-F6EECF244321}">
                <p14:modId xmlns:p14="http://schemas.microsoft.com/office/powerpoint/2010/main" val="670962093"/>
              </p:ext>
            </p:extLst>
          </p:nvPr>
        </p:nvGraphicFramePr>
        <p:xfrm>
          <a:off x="2532960" y="1005983"/>
          <a:ext cx="4292280" cy="5233424"/>
        </p:xfrm>
        <a:graphic>
          <a:graphicData uri="http://schemas.openxmlformats.org/drawingml/2006/table">
            <a:tbl>
              <a:tblPr/>
              <a:tblGrid>
                <a:gridCol w="21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保險期間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每人保險費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12個月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452</a:t>
                      </a: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11個月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429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10個月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407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9個月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384</a:t>
                      </a: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8個月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362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7個月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339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6個月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294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5個月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249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203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3個月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158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113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1個月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68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1日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23</a:t>
                      </a: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9" name="CustomShape 3"/>
          <p:cNvSpPr/>
          <p:nvPr/>
        </p:nvSpPr>
        <p:spPr>
          <a:xfrm>
            <a:off x="2584080" y="245700"/>
            <a:ext cx="42411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保費收取計算方式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BC4796A-CB4D-4F35-9B45-ABF25FAA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3864600" y="174960"/>
            <a:ext cx="22111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理賠流程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1763640" y="764640"/>
            <a:ext cx="597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2-4海外發生事故請準備以下文件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107640" y="1134000"/>
            <a:ext cx="9036000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1.海外診斷書跟收據(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正本跟收據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 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留存好，回來台灣以後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 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COPY自己影印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正本跟收據皆要印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)。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2.到健保局的傷病科會把正本收走，健保局會給您核定費用表正本(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自墊核退費用表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 </a:t>
            </a:r>
            <a:b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</a:br>
            <a:r>
              <a:rPr lang="zh-TW" altLang="en-US" sz="1400" b="1" strike="noStrike" spc="-1" dirty="0">
                <a:solidFill>
                  <a:srgbClr val="FF0000"/>
                </a:solidFill>
                <a:highlight>
                  <a:srgbClr val="00FF00"/>
                </a:highlight>
                <a:latin typeface="微軟正黑體"/>
                <a:ea typeface="微軟正黑體"/>
              </a:rPr>
              <a:t>    </a:t>
            </a:r>
            <a:r>
              <a:rPr lang="en-US" altLang="zh-TW" sz="1400" b="1" strike="noStrike" spc="-1" dirty="0">
                <a:solidFill>
                  <a:srgbClr val="FF0000"/>
                </a:solidFill>
                <a:highlight>
                  <a:srgbClr val="00FF00"/>
                </a:highlight>
                <a:latin typeface="微軟正黑體"/>
                <a:ea typeface="微軟正黑體"/>
              </a:rPr>
              <a:t>(</a:t>
            </a:r>
            <a:r>
              <a:rPr lang="zh-TW" altLang="en-US" sz="1400" b="1" strike="noStrike" spc="-1" dirty="0">
                <a:solidFill>
                  <a:srgbClr val="FF0000"/>
                </a:solidFill>
                <a:highlight>
                  <a:srgbClr val="00FF00"/>
                </a:highlight>
                <a:latin typeface="微軟正黑體"/>
                <a:ea typeface="微軟正黑體"/>
              </a:rPr>
              <a:t>自墊醫療費用核退說明請參考：</a:t>
            </a:r>
            <a:r>
              <a:rPr lang="en-US" altLang="zh-TW" sz="1400" b="1" strike="noStrike" spc="-1" dirty="0">
                <a:solidFill>
                  <a:srgbClr val="FF0000"/>
                </a:solidFill>
                <a:highlight>
                  <a:srgbClr val="00FF00"/>
                </a:highlight>
                <a:latin typeface="微軟正黑體"/>
                <a:ea typeface="微軟正黑體"/>
                <a:hlinkClick r:id="rId2"/>
              </a:rPr>
              <a:t>https://www.nhi.gov.tw/ch/cp-5938-d33aa-2740-1.html</a:t>
            </a:r>
            <a:r>
              <a:rPr lang="en-US" altLang="zh-TW" sz="1400" b="1" strike="noStrike" spc="-1" dirty="0">
                <a:solidFill>
                  <a:srgbClr val="FF0000"/>
                </a:solidFill>
                <a:highlight>
                  <a:srgbClr val="00FF00"/>
                </a:highlight>
                <a:latin typeface="微軟正黑體"/>
                <a:ea typeface="微軟正黑體"/>
              </a:rPr>
              <a:t>)</a:t>
            </a:r>
            <a:endParaRPr lang="en-US" sz="1400" b="0" strike="noStrike" spc="-1" dirty="0">
              <a:highlight>
                <a:srgbClr val="00FF00"/>
              </a:highlight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3.還有剩餘核定費用表沒有賠的保險公司才會再做理賠，理賠不一定會全賠，這個要看理賠條款。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TW" altLang="en-US" sz="1400" b="1" u="sng" spc="-1" dirty="0">
                <a:solidFill>
                  <a:srgbClr val="FF0000"/>
                </a:solidFill>
                <a:latin typeface="微軟正黑體"/>
                <a:ea typeface="微軟正黑體"/>
              </a:rPr>
              <a:t>安達產物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意外受傷理賠請附上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：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1.理賠申請書（意外請詳填事故日期跟事故經過）（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左邊申請人：請簽上事故人大名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）(事故人為未滿18歲，右下法定代理人要簽上父母雙方的大名) (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保單號碼可以不用寫、要保單位蓋章要蓋系章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2.診斷書複本（如有急診或住院或門診請在診斷書上備註清楚日期，由於自己copy就不用再蓋醫院章）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3.收據複本（副本可，但要蓋醫院的院章，不是自行影印的）(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如看兩間以上醫院或診所，各自都需一份診斷書+收據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)(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由於自己copy就不用再蓋醫院章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4.事故人存摺封面（如為未成年附上家長的存摺，要有彼此的關係證明，如:戶口名簿）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5.事故人的身份證影本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6.核定費用表正本(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自墊核退費用表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)--&gt;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這份文件經過台灣健保局才會拿到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7.出入境證明(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正反面，影本即可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8.護照(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正反面，影本即可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以上文件備齊後請寄到，由於海外理賠比一般國內理賠繁瑣，建議文件備得越完整越好</a:t>
            </a:r>
            <a:r>
              <a:rPr lang="en-US" sz="1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4211FA3-20EB-47E0-A553-AFA9F29F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3103200" y="576360"/>
            <a:ext cx="3225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理賠文件下載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541" name="CustomShape 2"/>
          <p:cNvSpPr/>
          <p:nvPr/>
        </p:nvSpPr>
        <p:spPr>
          <a:xfrm>
            <a:off x="831464" y="4893735"/>
            <a:ext cx="8180614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登入加保系統後下載並列印理賠申請書</a:t>
            </a:r>
            <a:r>
              <a:rPr lang="zh-TW" alt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，並依照範例填寫。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30DF156-4D8E-44AA-B3A4-F67952E8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38BE848-F658-F509-4016-DF4EEC89B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384755"/>
            <a:ext cx="7953375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8FE46-C54C-B978-85AB-65E1D33C3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372599"/>
            <a:ext cx="7543800" cy="2070309"/>
          </a:xfrm>
        </p:spPr>
        <p:txBody>
          <a:bodyPr>
            <a:noAutofit/>
          </a:bodyPr>
          <a:lstStyle/>
          <a:p>
            <a:pPr algn="ctr"/>
            <a:r>
              <a:rPr lang="zh-TW" altLang="en-US" b="1" spc="-1" dirty="0">
                <a:solidFill>
                  <a:srgbClr val="000000"/>
                </a:solidFill>
                <a:latin typeface="微軟正黑體"/>
                <a:ea typeface="微軟正黑體"/>
                <a:cs typeface="+mn-cs"/>
              </a:rPr>
              <a:t>與新光產物的</a:t>
            </a:r>
            <a:br>
              <a:rPr lang="en-US" altLang="zh-TW" b="1" spc="-1" dirty="0">
                <a:solidFill>
                  <a:srgbClr val="000000"/>
                </a:solidFill>
                <a:latin typeface="微軟正黑體"/>
                <a:ea typeface="微軟正黑體"/>
                <a:cs typeface="+mn-cs"/>
              </a:rPr>
            </a:br>
            <a:r>
              <a:rPr lang="zh-TW" altLang="en-US" b="1" spc="-1" dirty="0">
                <a:solidFill>
                  <a:srgbClr val="000000"/>
                </a:solidFill>
                <a:latin typeface="微軟正黑體"/>
                <a:ea typeface="微軟正黑體"/>
                <a:cs typeface="+mn-cs"/>
              </a:rPr>
              <a:t>差異比較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6A4BAB-ED5A-EDB3-C70B-5CD2A9E3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19034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066D9EE4-4FE7-C939-457C-CC388EE43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393593"/>
              </p:ext>
            </p:extLst>
          </p:nvPr>
        </p:nvGraphicFramePr>
        <p:xfrm>
          <a:off x="216070" y="48328"/>
          <a:ext cx="8755913" cy="609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168">
                  <a:extLst>
                    <a:ext uri="{9D8B030D-6E8A-4147-A177-3AD203B41FA5}">
                      <a16:colId xmlns:a16="http://schemas.microsoft.com/office/drawing/2014/main" val="2093068423"/>
                    </a:ext>
                  </a:extLst>
                </a:gridCol>
                <a:gridCol w="2706986">
                  <a:extLst>
                    <a:ext uri="{9D8B030D-6E8A-4147-A177-3AD203B41FA5}">
                      <a16:colId xmlns:a16="http://schemas.microsoft.com/office/drawing/2014/main" val="3712696705"/>
                    </a:ext>
                  </a:extLst>
                </a:gridCol>
                <a:gridCol w="3684759">
                  <a:extLst>
                    <a:ext uri="{9D8B030D-6E8A-4147-A177-3AD203B41FA5}">
                      <a16:colId xmlns:a16="http://schemas.microsoft.com/office/drawing/2014/main" val="3283568315"/>
                    </a:ext>
                  </a:extLst>
                </a:gridCol>
              </a:tblGrid>
              <a:tr h="36641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安達產物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新光產物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86477"/>
                  </a:ext>
                </a:extLst>
              </a:tr>
              <a:tr h="366410">
                <a:tc>
                  <a:txBody>
                    <a:bodyPr/>
                    <a:lstStyle/>
                    <a:p>
                      <a:r>
                        <a:rPr lang="zh-TW" altLang="en-US" dirty="0"/>
                        <a:t>價格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費率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一年</a:t>
                      </a:r>
                      <a:r>
                        <a:rPr lang="en-US" altLang="zh-TW" dirty="0"/>
                        <a:t>452</a:t>
                      </a:r>
                      <a:r>
                        <a:rPr lang="zh-TW" altLang="en-US" dirty="0"/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一年</a:t>
                      </a:r>
                      <a:r>
                        <a:rPr lang="en-US" altLang="zh-TW" dirty="0"/>
                        <a:t>452</a:t>
                      </a:r>
                      <a:r>
                        <a:rPr lang="zh-TW" altLang="en-US" dirty="0"/>
                        <a:t>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52871"/>
                  </a:ext>
                </a:extLst>
              </a:tr>
              <a:tr h="395802">
                <a:tc>
                  <a:txBody>
                    <a:bodyPr/>
                    <a:lstStyle/>
                    <a:p>
                      <a:r>
                        <a:rPr lang="zh-TW" altLang="en-US" dirty="0"/>
                        <a:t>理賠額度差異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兩者完全相同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兩者完全相同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635295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r>
                        <a:rPr lang="zh-TW" altLang="en-US" dirty="0"/>
                        <a:t>投保方法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行政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線上投保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學校已熟悉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全紙本作業，全部弄好</a:t>
                      </a:r>
                      <a:r>
                        <a:rPr lang="en-US" altLang="zh-TW" dirty="0"/>
                        <a:t>mail</a:t>
                      </a:r>
                      <a:r>
                        <a:rPr lang="zh-TW" altLang="en-US" dirty="0"/>
                        <a:t>過去。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7519"/>
                  </a:ext>
                </a:extLst>
              </a:tr>
              <a:tr h="950614">
                <a:tc>
                  <a:txBody>
                    <a:bodyPr/>
                    <a:lstStyle/>
                    <a:p>
                      <a:r>
                        <a:rPr lang="zh-TW" altLang="en-US" dirty="0"/>
                        <a:t>繳費方法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行政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匯款、支票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確認作法後會再更新</a:t>
                      </a:r>
                      <a:r>
                        <a:rPr lang="en-US" altLang="zh-TW" dirty="0"/>
                        <a:t>)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1.</a:t>
                      </a:r>
                      <a:r>
                        <a:rPr lang="zh-TW" altLang="en-US" dirty="0"/>
                        <a:t>支票待研議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2.</a:t>
                      </a:r>
                      <a:r>
                        <a:rPr lang="zh-TW" altLang="en-US" dirty="0"/>
                        <a:t>虛擬帳號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很多學校主計不同意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r>
                        <a:rPr lang="en-US" altLang="zh-TW" dirty="0"/>
                        <a:t>3.</a:t>
                      </a:r>
                      <a:r>
                        <a:rPr lang="zh-TW" altLang="en-US" dirty="0"/>
                        <a:t>帳戶匯款待研議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016637"/>
                  </a:ext>
                </a:extLst>
              </a:tr>
              <a:tr h="903477">
                <a:tc>
                  <a:txBody>
                    <a:bodyPr/>
                    <a:lstStyle/>
                    <a:p>
                      <a:r>
                        <a:rPr lang="zh-TW" altLang="en-US" dirty="0"/>
                        <a:t>投保急件處理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行政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來電通知，最快當天可以完畢</a:t>
                      </a:r>
                      <a:r>
                        <a:rPr lang="en-US" altLang="zh-TW" dirty="0"/>
                        <a:t>!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發</a:t>
                      </a:r>
                      <a:r>
                        <a:rPr lang="en-US" altLang="zh-TW" dirty="0"/>
                        <a:t>mail</a:t>
                      </a:r>
                      <a:r>
                        <a:rPr lang="zh-TW" altLang="en-US" dirty="0"/>
                        <a:t>給保險公司，收到保險公司的回覆信才會確認有效。但</a:t>
                      </a:r>
                      <a:r>
                        <a:rPr lang="en-US" altLang="zh-TW" dirty="0"/>
                        <a:t>!</a:t>
                      </a:r>
                      <a:r>
                        <a:rPr lang="zh-TW" altLang="en-US" dirty="0"/>
                        <a:t>需要相關文件才能運作的學校，例如要文件核銷、給證明給實習單位是會有影響。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390"/>
                  </a:ext>
                </a:extLst>
              </a:tr>
              <a:tr h="366410">
                <a:tc>
                  <a:txBody>
                    <a:bodyPr/>
                    <a:lstStyle/>
                    <a:p>
                      <a:r>
                        <a:rPr lang="zh-TW" altLang="en-US" dirty="0"/>
                        <a:t>要保書用印限制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行政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限制校印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必要措施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系章、校印都可以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52413"/>
                  </a:ext>
                </a:extLst>
              </a:tr>
              <a:tr h="903477">
                <a:tc>
                  <a:txBody>
                    <a:bodyPr/>
                    <a:lstStyle/>
                    <a:p>
                      <a:r>
                        <a:rPr lang="zh-TW" altLang="en-US" dirty="0"/>
                        <a:t>要保書五人投保限制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行政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首次投保滿五人即可，後續不限制。</a:t>
                      </a:r>
                      <a:br>
                        <a:rPr lang="en-US" altLang="zh-TW" dirty="0">
                          <a:solidFill>
                            <a:srgbClr val="FF0000"/>
                          </a:solidFill>
                        </a:rPr>
                      </a:b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每次投保絕對都要滿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人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嚴重影響只有一兩位的實習生 以及行程不同的實習生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350787"/>
                  </a:ext>
                </a:extLst>
              </a:tr>
              <a:tr h="632434">
                <a:tc>
                  <a:txBody>
                    <a:bodyPr/>
                    <a:lstStyle/>
                    <a:p>
                      <a:r>
                        <a:rPr lang="zh-TW" altLang="en-US" dirty="0"/>
                        <a:t>繳費的延遲性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配合學校請款流程辦理。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限制要一個月匯款，要延後匯款還要發</a:t>
                      </a:r>
                      <a:r>
                        <a:rPr lang="en-US" altLang="zh-TW" dirty="0"/>
                        <a:t>mail</a:t>
                      </a:r>
                      <a:r>
                        <a:rPr lang="zh-TW" altLang="en-US" dirty="0"/>
                        <a:t>去通知。否則會影響效力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774315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6123E4F-7BAD-0F49-C0D9-FBA4D08A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41079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BE95A-DD0F-F175-DDDD-79050AEE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478E1DBE-DE0F-2835-2874-A4213489E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737441"/>
              </p:ext>
            </p:extLst>
          </p:nvPr>
        </p:nvGraphicFramePr>
        <p:xfrm>
          <a:off x="72428" y="33089"/>
          <a:ext cx="9008198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891">
                  <a:extLst>
                    <a:ext uri="{9D8B030D-6E8A-4147-A177-3AD203B41FA5}">
                      <a16:colId xmlns:a16="http://schemas.microsoft.com/office/drawing/2014/main" val="2093068423"/>
                    </a:ext>
                  </a:extLst>
                </a:gridCol>
                <a:gridCol w="2797521">
                  <a:extLst>
                    <a:ext uri="{9D8B030D-6E8A-4147-A177-3AD203B41FA5}">
                      <a16:colId xmlns:a16="http://schemas.microsoft.com/office/drawing/2014/main" val="3712696705"/>
                    </a:ext>
                  </a:extLst>
                </a:gridCol>
                <a:gridCol w="4535786">
                  <a:extLst>
                    <a:ext uri="{9D8B030D-6E8A-4147-A177-3AD203B41FA5}">
                      <a16:colId xmlns:a16="http://schemas.microsoft.com/office/drawing/2014/main" val="3283568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安達產物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新光產物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8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保險證或保險卡 </a:t>
                      </a:r>
                      <a:br>
                        <a:rPr lang="en-US" altLang="zh-TW" dirty="0"/>
                      </a:br>
                      <a:r>
                        <a:rPr lang="zh-TW" altLang="en-US" dirty="0"/>
                        <a:t>有無電子檔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完全電子化</a:t>
                      </a:r>
                      <a:r>
                        <a:rPr lang="en-US" altLang="zh-TW" dirty="0"/>
                        <a:t>!</a:t>
                      </a:r>
                      <a:r>
                        <a:rPr lang="zh-TW" altLang="en-US" dirty="0"/>
                        <a:t> 收據也電子化</a:t>
                      </a:r>
                      <a:r>
                        <a:rPr lang="en-US" altLang="zh-TW" dirty="0"/>
                        <a:t>!</a:t>
                      </a:r>
                      <a:r>
                        <a:rPr lang="zh-TW" altLang="en-US" dirty="0"/>
                        <a:t> 詳見投影片</a:t>
                      </a:r>
                      <a:r>
                        <a:rPr lang="en-US" altLang="zh-TW" dirty="0"/>
                        <a:t>45-47</a:t>
                      </a:r>
                      <a:r>
                        <a:rPr lang="zh-TW" altLang="en-US" dirty="0"/>
                        <a:t>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全都紙本，急件的也是得等。作業完仍需要寄送時間。且紙本文件將有大量紙本文件跟保卡，核銷單位可能需要一份一份檢查。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63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退保的情況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一樣可以承保，不影響效力。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退保，會影響本來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人成單的效力。意思是本來湊到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人成立保單了，但是退保變成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個人。這樣那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人的保單效力就會</a:t>
                      </a:r>
                      <a:r>
                        <a:rPr lang="en-US" altLang="zh-TW" dirty="0"/>
                        <a:t>”</a:t>
                      </a:r>
                      <a:r>
                        <a:rPr lang="zh-TW" altLang="en-US" dirty="0"/>
                        <a:t>受影響</a:t>
                      </a:r>
                      <a:r>
                        <a:rPr lang="en-US" altLang="zh-TW" dirty="0"/>
                        <a:t>”</a:t>
                      </a:r>
                      <a:r>
                        <a:rPr lang="zh-TW" altLang="en-US" dirty="0"/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投保名冊填寫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系統填寫，且有名冊資料驗證機制</a:t>
                      </a:r>
                      <a:r>
                        <a:rPr lang="en-US" altLang="zh-TW" dirty="0"/>
                        <a:t>!</a:t>
                      </a:r>
                      <a:r>
                        <a:rPr lang="zh-TW" altLang="en-US" dirty="0"/>
                        <a:t> 能確保避免資料填寫有誤，影響作業。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Word</a:t>
                      </a:r>
                      <a:r>
                        <a:rPr lang="zh-TW" altLang="en-US" dirty="0"/>
                        <a:t>檔填寫，會限制某些欄位給學校填寫。填寫完該名冊需不需要用印待確認。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016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需要填寫要保書時機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期間要超過該學校要保書期限就要蓋。與新光人壽狀況相同。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每次投保都必須要，如果用加保的方式是可以不用。但學校必須確認自己的所有要保書的期間，才知道下一份名冊可以加保到該要保書。</a:t>
                      </a:r>
                      <a:br>
                        <a:rPr lang="en-US" altLang="zh-TW" dirty="0"/>
                      </a:br>
                      <a:br>
                        <a:rPr lang="en-US" altLang="zh-TW" dirty="0"/>
                      </a:br>
                      <a:r>
                        <a:rPr lang="zh-TW" altLang="en-US" dirty="0"/>
                        <a:t>但要保書是各系用印的情況下，實際是根本無法知道能怎麼加保到哪一份要保書。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390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877EB4-130D-6409-321F-94155325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1171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3AD39-405D-0689-A10C-C6724B2AD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5ED28873-DA78-1FEC-5B73-90DAD4480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577134"/>
              </p:ext>
            </p:extLst>
          </p:nvPr>
        </p:nvGraphicFramePr>
        <p:xfrm>
          <a:off x="72428" y="33089"/>
          <a:ext cx="91440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007">
                  <a:extLst>
                    <a:ext uri="{9D8B030D-6E8A-4147-A177-3AD203B41FA5}">
                      <a16:colId xmlns:a16="http://schemas.microsoft.com/office/drawing/2014/main" val="2093068423"/>
                    </a:ext>
                  </a:extLst>
                </a:gridCol>
                <a:gridCol w="3124583">
                  <a:extLst>
                    <a:ext uri="{9D8B030D-6E8A-4147-A177-3AD203B41FA5}">
                      <a16:colId xmlns:a16="http://schemas.microsoft.com/office/drawing/2014/main" val="3712696705"/>
                    </a:ext>
                  </a:extLst>
                </a:gridCol>
                <a:gridCol w="3648410">
                  <a:extLst>
                    <a:ext uri="{9D8B030D-6E8A-4147-A177-3AD203B41FA5}">
                      <a16:colId xmlns:a16="http://schemas.microsoft.com/office/drawing/2014/main" val="3283568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安達產物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新光產物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8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確認投保已經有效力的差異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放到系統就確認有效</a:t>
                      </a:r>
                      <a:r>
                        <a:rPr lang="en-US" altLang="zh-TW" dirty="0"/>
                        <a:t>!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需待保險公司發</a:t>
                      </a:r>
                      <a:r>
                        <a:rPr lang="en-US" altLang="zh-TW" dirty="0"/>
                        <a:t>mail</a:t>
                      </a:r>
                      <a:r>
                        <a:rPr lang="zh-TW" altLang="en-US" dirty="0"/>
                        <a:t>通知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35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保險費計算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系統計算就好，避免算錯可能性</a:t>
                      </a:r>
                      <a:r>
                        <a:rPr lang="en-US" altLang="zh-TW" dirty="0"/>
                        <a:t>!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等保險公司算完，要動支經費的要慢慢等。 部分承辦怕自己算錯，會希望保險公司算好給他們，但這一來一往是存有延誤作業的可能性。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77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投保資料檢查</a:t>
                      </a:r>
                      <a:endParaRPr lang="en-US" altLang="zh-TW" dirty="0"/>
                    </a:p>
                    <a:p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發生照會補件的差異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能投保到我們系統，就能確定資料沒問題</a:t>
                      </a:r>
                      <a:r>
                        <a:rPr lang="en-US" altLang="zh-TW" dirty="0"/>
                        <a:t>!</a:t>
                      </a:r>
                      <a:r>
                        <a:rPr lang="zh-TW" altLang="en-US" dirty="0"/>
                        <a:t> 協助學校避免出錯的可能性</a:t>
                      </a:r>
                      <a:r>
                        <a:rPr lang="en-US" altLang="zh-TW" dirty="0"/>
                        <a:t>!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似乎沒有檢查機制，只能任由各校嘗試錯誤，且時間內沒有回覆照會就會影響投保。 無法確認各系投保資料有誤，是否影響效力。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55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外籍生照會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針對高危險國家如緬甸、北韓、伊朗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免照會</a:t>
                      </a:r>
                      <a:r>
                        <a:rPr lang="en-US" altLang="zh-TW" dirty="0"/>
                        <a:t>!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不確定是否會照會，如果有的話。結果可能會是拒保、補相關說明文件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實習合約、護照之類的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41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起保日限制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無限制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限制最多起始日期往前推算</a:t>
                      </a:r>
                      <a:r>
                        <a:rPr lang="en-US" altLang="zh-TW" dirty="0"/>
                        <a:t>60</a:t>
                      </a:r>
                      <a:r>
                        <a:rPr lang="zh-TW" altLang="en-US" dirty="0"/>
                        <a:t>天的件。</a:t>
                      </a:r>
                      <a:endParaRPr lang="en-US" altLang="zh-TW" dirty="0"/>
                    </a:p>
                    <a:p>
                      <a:r>
                        <a:rPr lang="en-US" altLang="zh-TW" dirty="0"/>
                        <a:t>7/1</a:t>
                      </a:r>
                      <a:r>
                        <a:rPr lang="zh-TW" altLang="en-US" dirty="0"/>
                        <a:t>生效，那大約</a:t>
                      </a:r>
                      <a:r>
                        <a:rPr lang="en-US" altLang="zh-TW" dirty="0"/>
                        <a:t>5/1</a:t>
                      </a:r>
                      <a:r>
                        <a:rPr lang="zh-TW" altLang="en-US" dirty="0"/>
                        <a:t>才能投保。</a:t>
                      </a:r>
                      <a:br>
                        <a:rPr lang="en-US" altLang="zh-TW" dirty="0"/>
                      </a:br>
                      <a:r>
                        <a:rPr lang="zh-TW" altLang="en-US" dirty="0"/>
                        <a:t>提早作業有影響效力的疑慮，例如不清楚這項規定狀況下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各系常發生</a:t>
                      </a:r>
                      <a:r>
                        <a:rPr lang="en-US" altLang="zh-TW" dirty="0"/>
                        <a:t>)4/25</a:t>
                      </a:r>
                      <a:r>
                        <a:rPr lang="zh-TW" altLang="en-US" dirty="0"/>
                        <a:t>就</a:t>
                      </a:r>
                      <a:r>
                        <a:rPr lang="en-US" altLang="zh-TW" dirty="0"/>
                        <a:t>mail 7/1</a:t>
                      </a:r>
                      <a:r>
                        <a:rPr lang="zh-TW" altLang="en-US" dirty="0"/>
                        <a:t>生效件過去。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929716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A5AB1B-86F2-27CD-618E-A19A8FFC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822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C5D39-DE54-B2FD-89D3-1614661F1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0E61EC85-402C-9D97-A0AB-EAE40DA3C6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11922"/>
              </p:ext>
            </p:extLst>
          </p:nvPr>
        </p:nvGraphicFramePr>
        <p:xfrm>
          <a:off x="72428" y="33089"/>
          <a:ext cx="914400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324">
                  <a:extLst>
                    <a:ext uri="{9D8B030D-6E8A-4147-A177-3AD203B41FA5}">
                      <a16:colId xmlns:a16="http://schemas.microsoft.com/office/drawing/2014/main" val="2093068423"/>
                    </a:ext>
                  </a:extLst>
                </a:gridCol>
                <a:gridCol w="4255266">
                  <a:extLst>
                    <a:ext uri="{9D8B030D-6E8A-4147-A177-3AD203B41FA5}">
                      <a16:colId xmlns:a16="http://schemas.microsoft.com/office/drawing/2014/main" val="3712696705"/>
                    </a:ext>
                  </a:extLst>
                </a:gridCol>
                <a:gridCol w="3648410">
                  <a:extLst>
                    <a:ext uri="{9D8B030D-6E8A-4147-A177-3AD203B41FA5}">
                      <a16:colId xmlns:a16="http://schemas.microsoft.com/office/drawing/2014/main" val="3283568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安達產物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新光產物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8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隱患一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請款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(</a:t>
                      </a:r>
                      <a:r>
                        <a:rPr lang="zh-TW" altLang="en-US" u="sng" dirty="0">
                          <a:solidFill>
                            <a:srgbClr val="FF0000"/>
                          </a:solidFill>
                        </a:rPr>
                        <a:t>極度重要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u="sng" dirty="0">
                          <a:solidFill>
                            <a:srgbClr val="FF0000"/>
                          </a:solidFill>
                        </a:rPr>
                        <a:t>不使用加保系統管理投保資料</a:t>
                      </a:r>
                      <a:r>
                        <a:rPr lang="zh-TW" altLang="en-US" dirty="0"/>
                        <a:t>的隱患，部分學校使用外部經費是會受到評鑑，因此當存有缺失；例如幫學生投保出現閃失而投保失敗。這樣評鑑無法通過狀況下，將影響未來能拿到的補助經費，對學校財務造成不可逆的影響</a:t>
                      </a:r>
                      <a:r>
                        <a:rPr lang="en-US" altLang="zh-TW" dirty="0"/>
                        <a:t>!</a:t>
                      </a:r>
                    </a:p>
                    <a:p>
                      <a:r>
                        <a:rPr lang="zh-TW" altLang="en-US" dirty="0"/>
                        <a:t>新光產物使用紙本作業狀況下，無法即時查核過去的投保資料。</a:t>
                      </a:r>
                      <a:br>
                        <a:rPr lang="en-US" altLang="zh-TW" dirty="0"/>
                      </a:br>
                      <a:r>
                        <a:rPr lang="zh-TW" altLang="en-US" dirty="0"/>
                        <a:t>在使用我們系統狀況下，即使承辦人員異動或輪調，也能即時查閱。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6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隱患二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理賠調閱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學校每年會需要理賠詳細資料，如果各系都能用印要保書，會導致一間學校成立過多的保單，例如成立了</a:t>
                      </a:r>
                      <a:r>
                        <a:rPr lang="en-US" altLang="zh-TW" dirty="0"/>
                        <a:t>15</a:t>
                      </a:r>
                      <a:r>
                        <a:rPr lang="zh-TW" altLang="en-US" dirty="0"/>
                        <a:t>份保單，那學校要調閱這</a:t>
                      </a:r>
                      <a:r>
                        <a:rPr lang="en-US" altLang="zh-TW" dirty="0"/>
                        <a:t>15</a:t>
                      </a:r>
                      <a:r>
                        <a:rPr lang="zh-TW" altLang="en-US" dirty="0"/>
                        <a:t>份保單的理賠資料，就必須依照</a:t>
                      </a:r>
                      <a:r>
                        <a:rPr lang="en-US" altLang="zh-TW" dirty="0"/>
                        <a:t>15</a:t>
                      </a:r>
                      <a:r>
                        <a:rPr lang="zh-TW" altLang="en-US" dirty="0"/>
                        <a:t>個保單號碼逐筆提出申請。</a:t>
                      </a:r>
                      <a:br>
                        <a:rPr lang="en-US" altLang="zh-TW" dirty="0"/>
                      </a:br>
                      <a:endParaRPr lang="en-US" altLang="zh-TW" dirty="0"/>
                    </a:p>
                    <a:p>
                      <a:r>
                        <a:rPr lang="zh-TW" altLang="en-US" dirty="0"/>
                        <a:t>因為學校光是要掌握各系成立多少保單，這件事情就是未知數。更何況人員還可能流動，前後承辦交接不一等問題。這也是為什麼安達這邊用印要保書堅持使用校印，以確保後續調閱資料能快速提供給學校</a:t>
                      </a:r>
                      <a:r>
                        <a:rPr lang="en-US" altLang="zh-TW" dirty="0"/>
                        <a:t>!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2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隱患三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急件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急件處理。目前新光產物只有兩位承辦。意思是當面臨關帳將有大量投保證明及收據的製作需求，就算製作完也得等保險公司寄送到學校。時間差出了問題將有可能導致無法核銷。目前加保系統提出急件作業，最快可當天拿到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1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隱患四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資安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新光產物作業需要把資料</a:t>
                      </a:r>
                      <a:r>
                        <a:rPr lang="en-US" altLang="zh-TW" dirty="0"/>
                        <a:t>mail</a:t>
                      </a:r>
                      <a:r>
                        <a:rPr lang="zh-TW" altLang="en-US" dirty="0"/>
                        <a:t>給他們，這屬於個資範疇，依照學校的規範來說必須要有資安的規範進行加密才是。配合隱患三一起看，如果大量的急件都有加密，這樣更加加劇隱患三的狀況。而加保系統，是有經過加密保護的網站且帳號密碼都有管控，個資不會任意交給不明人士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724146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C6EC4F-A74B-DE13-2383-86EAA1AB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05724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C450-954D-E6B9-7A0A-F0233F904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8CDB0699-6516-A8D8-A651-8A8234E7D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428077"/>
              </p:ext>
            </p:extLst>
          </p:nvPr>
        </p:nvGraphicFramePr>
        <p:xfrm>
          <a:off x="72428" y="33089"/>
          <a:ext cx="9144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324">
                  <a:extLst>
                    <a:ext uri="{9D8B030D-6E8A-4147-A177-3AD203B41FA5}">
                      <a16:colId xmlns:a16="http://schemas.microsoft.com/office/drawing/2014/main" val="2093068423"/>
                    </a:ext>
                  </a:extLst>
                </a:gridCol>
                <a:gridCol w="4255266">
                  <a:extLst>
                    <a:ext uri="{9D8B030D-6E8A-4147-A177-3AD203B41FA5}">
                      <a16:colId xmlns:a16="http://schemas.microsoft.com/office/drawing/2014/main" val="3712696705"/>
                    </a:ext>
                  </a:extLst>
                </a:gridCol>
                <a:gridCol w="3648410">
                  <a:extLst>
                    <a:ext uri="{9D8B030D-6E8A-4147-A177-3AD203B41FA5}">
                      <a16:colId xmlns:a16="http://schemas.microsoft.com/office/drawing/2014/main" val="3283568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安達產物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新光產物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8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隱患五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法律問題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(</a:t>
                      </a:r>
                      <a:r>
                        <a:rPr lang="zh-TW" altLang="en-US" u="sng" dirty="0">
                          <a:solidFill>
                            <a:srgbClr val="FF0000"/>
                          </a:solidFill>
                        </a:rPr>
                        <a:t>極度重要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新光產物的行政作業，是可以用印系章及校印的。而學校是一個法人單位，如果沒有經過授權就交由系上用印投保，那將可能導致以下問題：</a:t>
                      </a:r>
                      <a:endParaRPr lang="en-US" altLang="zh-TW" dirty="0"/>
                    </a:p>
                    <a:p>
                      <a:r>
                        <a:rPr lang="en-US" altLang="zh-TW" dirty="0"/>
                        <a:t>1.</a:t>
                      </a:r>
                      <a:r>
                        <a:rPr lang="zh-TW" altLang="en-US" dirty="0"/>
                        <a:t>學系不能代表法人，當系上投保出了問題，風險將由系上承擔，視情況會演變成可大可小的問題，視金額而定。</a:t>
                      </a:r>
                      <a:endParaRPr lang="en-US" altLang="zh-TW" dirty="0"/>
                    </a:p>
                    <a:p>
                      <a:br>
                        <a:rPr lang="en-US" altLang="zh-TW" dirty="0"/>
                      </a:br>
                      <a:r>
                        <a:rPr lang="en-US" altLang="zh-TW" dirty="0"/>
                        <a:t>2.</a:t>
                      </a:r>
                      <a:r>
                        <a:rPr lang="zh-TW" altLang="en-US" dirty="0"/>
                        <a:t>法人對法人的狀況下，假如蓋一個</a:t>
                      </a:r>
                      <a:r>
                        <a:rPr lang="en-US" altLang="zh-TW" dirty="0"/>
                        <a:t>XX</a:t>
                      </a:r>
                      <a:r>
                        <a:rPr lang="zh-TW" altLang="en-US" dirty="0"/>
                        <a:t>大學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警衛室的章，給保險公司或者其他往來廠商當作是合約對象，這種合約就會很大的存有疑慮。就像學校不允許收到</a:t>
                      </a:r>
                      <a:r>
                        <a:rPr lang="en-US" altLang="zh-TW" dirty="0"/>
                        <a:t>XX</a:t>
                      </a:r>
                      <a:r>
                        <a:rPr lang="zh-TW" altLang="en-US" dirty="0"/>
                        <a:t>大學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會計系這樣抬頭的收據，那為什麼能允許用印</a:t>
                      </a:r>
                      <a:r>
                        <a:rPr lang="en-US" altLang="zh-TW" dirty="0"/>
                        <a:t>XX</a:t>
                      </a:r>
                      <a:r>
                        <a:rPr lang="zh-TW" altLang="en-US" dirty="0"/>
                        <a:t>大學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會計系，這樣的要保書給其他法人單位呢</a:t>
                      </a:r>
                      <a:r>
                        <a:rPr lang="en-US" altLang="zh-TW" dirty="0"/>
                        <a:t>?</a:t>
                      </a:r>
                      <a:br>
                        <a:rPr lang="en-US" altLang="zh-TW" dirty="0"/>
                      </a:br>
                      <a:br>
                        <a:rPr lang="en-US" altLang="zh-TW" dirty="0"/>
                      </a:br>
                      <a:r>
                        <a:rPr lang="zh-TW" altLang="en-US" dirty="0"/>
                        <a:t>因此，安達產物將依照金管會主管機關之規定，堅持只收具有校印的要保書，且正本文件必須要送達保險公司。</a:t>
                      </a:r>
                      <a:endParaRPr lang="en-US" altLang="zh-T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65341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D52F31-E493-DD3E-81BB-67965F70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50839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574377" y="2001077"/>
            <a:ext cx="8229240" cy="3693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80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Ｑ＆Ａ</a:t>
            </a:r>
            <a:br>
              <a:rPr dirty="0"/>
            </a:br>
            <a:endParaRPr lang="en-US" sz="8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7A64FD0-A3F8-4B6F-9F70-76CC41F6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504000" y="1250910"/>
            <a:ext cx="8062150" cy="5123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strike="noStrike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指學校視專業性質及職能培育需求，與校外實習機構合作，開設增強學生實務專業能力、理論應用，且</a:t>
            </a:r>
            <a:r>
              <a:rPr lang="zh-TW" altLang="en-US" sz="2400" b="1" u="sng" strike="noStrike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採計為學分數之正式課程</a:t>
            </a:r>
            <a:r>
              <a:rPr lang="zh-TW" altLang="en-US" sz="2400" b="1" strike="noStrike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。</a:t>
            </a:r>
            <a:endParaRPr lang="en-US" altLang="zh-TW" sz="2400" b="1" strike="noStrike" spc="-1" dirty="0">
              <a:solidFill>
                <a:srgbClr val="FF0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校外實習課程實施內容、實習期間、實習時數、取得學分數及其他相關事項，應經學校</a:t>
            </a:r>
            <a:r>
              <a:rPr lang="zh-TW" altLang="en-US" sz="2400" b="1" u="sng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課程委員會審議</a:t>
            </a:r>
            <a:r>
              <a:rPr lang="zh-TW" altLang="en-US" sz="2400" b="1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通過後公告。</a:t>
            </a:r>
            <a:endParaRPr lang="en-US" altLang="zh-TW" sz="2400" b="1" spc="-1" dirty="0">
              <a:solidFill>
                <a:srgbClr val="FF0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學校辦理校外實習課程，應依</a:t>
            </a:r>
            <a:r>
              <a:rPr lang="zh-TW" altLang="en-US" sz="2400" b="1" u="sng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專科以上產學合作實施辦法第</a:t>
            </a:r>
            <a:r>
              <a:rPr lang="en-US" altLang="zh-TW" sz="2400" b="1" u="sng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6</a:t>
            </a:r>
            <a:r>
              <a:rPr lang="zh-TW" altLang="en-US" sz="2400" b="1" u="sng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條及第</a:t>
            </a:r>
            <a:r>
              <a:rPr lang="en-US" altLang="zh-TW" sz="2400" b="1" u="sng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6</a:t>
            </a:r>
            <a:r>
              <a:rPr lang="zh-TW" altLang="en-US" sz="2400" b="1" u="sng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條之</a:t>
            </a:r>
            <a:r>
              <a:rPr lang="en-US" altLang="zh-TW" sz="2400" b="1" u="sng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</a:t>
            </a:r>
            <a:r>
              <a:rPr lang="zh-TW" altLang="en-US" sz="2400" b="1" u="sng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規定辦理</a:t>
            </a:r>
            <a:r>
              <a:rPr lang="zh-TW" altLang="en-US" sz="2400" b="1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，擬定及落實包含機構評估與選定、師資安排、個別計畫擬定、合約簽訂、職前訓練及講習、輔（督）導、訪視、不適應轉介、實習爭議與意外事件處理等各項機制。</a:t>
            </a:r>
            <a:endParaRPr lang="en-US" altLang="zh-TW" sz="2400" b="1" spc="-1" dirty="0">
              <a:solidFill>
                <a:srgbClr val="FF0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學校於投保前，應依</a:t>
            </a:r>
            <a:r>
              <a:rPr lang="zh-TW" altLang="zh-TW" sz="2400" b="1" spc="-1" dirty="0">
                <a:solidFill>
                  <a:srgbClr val="FF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課程實施內涵是否符合校外實習各項機制，而非以課程名稱來判斷。</a:t>
            </a:r>
            <a:endParaRPr lang="en-US" sz="2400" b="1" spc="-1" dirty="0">
              <a:solidFill>
                <a:srgbClr val="FF0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567" name="CustomShape 2"/>
          <p:cNvSpPr/>
          <p:nvPr/>
        </p:nvSpPr>
        <p:spPr>
          <a:xfrm>
            <a:off x="410760" y="59544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strike="noStrike" spc="-1" dirty="0">
                <a:solidFill>
                  <a:srgbClr val="0000FF"/>
                </a:solidFill>
                <a:highlight>
                  <a:srgbClr val="00FF00"/>
                </a:highlight>
                <a:latin typeface="微軟正黑體"/>
                <a:ea typeface="微軟正黑體"/>
              </a:rPr>
              <a:t>何謂校外實習課程</a:t>
            </a:r>
            <a:r>
              <a:rPr lang="en-US" sz="4000" b="1" strike="noStrike" spc="-1" dirty="0">
                <a:solidFill>
                  <a:srgbClr val="0000FF"/>
                </a:solidFill>
                <a:highlight>
                  <a:srgbClr val="00FF00"/>
                </a:highlight>
                <a:latin typeface="微軟正黑體"/>
                <a:ea typeface="微軟正黑體"/>
              </a:rPr>
              <a:t>?</a:t>
            </a:r>
            <a:endParaRPr lang="en-US" sz="4000" b="0" strike="noStrike" spc="-1" dirty="0">
              <a:highlight>
                <a:srgbClr val="00FF00"/>
              </a:highlight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F51B1D2-A812-473F-95B8-32DC4B53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79</a:t>
            </a:fld>
            <a:endParaRPr lang="en-US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180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934720" y="763524"/>
            <a:ext cx="32259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保障計畫說明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71520" y="2061000"/>
            <a:ext cx="8352360" cy="35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受益人：</a:t>
            </a:r>
            <a:endParaRPr lang="en-US" sz="2800" b="0" strike="noStrike" spc="-1">
              <a:latin typeface="Arial"/>
            </a:endParaRPr>
          </a:p>
          <a:p>
            <a:pPr marL="444600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微軟正黑體"/>
                <a:ea typeface="微軟正黑體"/>
              </a:rPr>
              <a:t>本保險條款第27條第2項規定，身故或喪葬費用保險金受益人的指定及變更，以被保險人的家屬或其法定繼承人為限。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故本案受益人預設為民法第1138條規定順位之法定繼承人，若有特殊必要另採個案協助。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868C8A6-3E28-4542-97B9-3E80F625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6732360" y="404640"/>
            <a:ext cx="2411280" cy="115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555" name="CustomShape 2"/>
          <p:cNvSpPr/>
          <p:nvPr/>
        </p:nvSpPr>
        <p:spPr>
          <a:xfrm>
            <a:off x="-86178" y="529903"/>
            <a:ext cx="925200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每次加保都要重新填寫要保書嗎?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558" name="CustomShape 3"/>
          <p:cNvSpPr/>
          <p:nvPr/>
        </p:nvSpPr>
        <p:spPr>
          <a:xfrm>
            <a:off x="-360" y="2865600"/>
            <a:ext cx="903600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559" name="CustomShape 4"/>
          <p:cNvSpPr/>
          <p:nvPr/>
        </p:nvSpPr>
        <p:spPr>
          <a:xfrm>
            <a:off x="564892" y="1097955"/>
            <a:ext cx="835025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不一定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!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每間學校狀況不一</a:t>
            </a:r>
            <a:r>
              <a:rPr lang="en-US" sz="1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，實際需求要保書的份數也不同</a:t>
            </a:r>
            <a:r>
              <a:rPr lang="en-US" sz="1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TW" altLang="en-US" b="1" spc="-1" dirty="0">
                <a:solidFill>
                  <a:srgbClr val="00B050"/>
                </a:solidFill>
                <a:latin typeface="Arial"/>
              </a:rPr>
              <a:t>◆若新保單的投保終止日</a:t>
            </a:r>
            <a:r>
              <a:rPr lang="zh-TW" altLang="en-US" sz="1800" b="1" strike="noStrike" spc="-1" dirty="0">
                <a:solidFill>
                  <a:srgbClr val="00B050"/>
                </a:solidFill>
                <a:latin typeface="Arial"/>
              </a:rPr>
              <a:t>超過學校該學年度所有保單的保險終止日，</a:t>
            </a:r>
            <a:endParaRPr lang="en-US" altLang="zh-TW" sz="1800" b="1" strike="noStrike" spc="-1" dirty="0">
              <a:solidFill>
                <a:srgbClr val="00B05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TW" altLang="en-US" sz="1800" b="1" strike="noStrike" spc="-1" dirty="0">
                <a:solidFill>
                  <a:srgbClr val="00B050"/>
                </a:solidFill>
                <a:latin typeface="Arial"/>
              </a:rPr>
              <a:t>   學校就必須再提供新的要保書。</a:t>
            </a:r>
            <a:endParaRPr lang="en-US" sz="1800" b="1" strike="noStrike" spc="-1" dirty="0">
              <a:solidFill>
                <a:srgbClr val="00B050"/>
              </a:solidFill>
              <a:latin typeface="Arial"/>
            </a:endParaRPr>
          </a:p>
        </p:txBody>
      </p:sp>
      <p:graphicFrame>
        <p:nvGraphicFramePr>
          <p:cNvPr id="561" name="Table 6"/>
          <p:cNvGraphicFramePr/>
          <p:nvPr>
            <p:extLst>
              <p:ext uri="{D42A27DB-BD31-4B8C-83A1-F6EECF244321}">
                <p14:modId xmlns:p14="http://schemas.microsoft.com/office/powerpoint/2010/main" val="563127163"/>
              </p:ext>
            </p:extLst>
          </p:nvPr>
        </p:nvGraphicFramePr>
        <p:xfrm>
          <a:off x="906497" y="2112164"/>
          <a:ext cx="6798240" cy="1554480"/>
        </p:xfrm>
        <a:graphic>
          <a:graphicData uri="http://schemas.openxmlformats.org/drawingml/2006/table">
            <a:tbl>
              <a:tblPr/>
              <a:tblGrid>
                <a:gridCol w="56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9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編號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投保單位名稱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保單號碼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投保期程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投保人數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保險起始日期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保險終止日期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天氣真好大學-圖資系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3000611111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12個月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112/8/1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113/8/1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天氣真好大學-資管系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3000622222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12個月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113/5/20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114/5/20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天氣真好大學-營養系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3000633333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12個月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zh-TW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113/7/1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114/7/1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天氣真好大學-職治系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3000633333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12個月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113/7/1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114/7/1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zh-TW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天氣真好大學-博館系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3000644444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12個月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113/7/31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114/7/31</a:t>
                      </a:r>
                      <a:endParaRPr lang="en-US" sz="11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直線接點 2"/>
          <p:cNvCxnSpPr/>
          <p:nvPr/>
        </p:nvCxnSpPr>
        <p:spPr>
          <a:xfrm>
            <a:off x="845537" y="4066552"/>
            <a:ext cx="0" cy="3611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201206" y="4066552"/>
            <a:ext cx="0" cy="3611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199720" y="4663089"/>
            <a:ext cx="0" cy="3611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740017" y="4636268"/>
            <a:ext cx="0" cy="3611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201205" y="5271811"/>
            <a:ext cx="0" cy="3611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770234" y="5271811"/>
            <a:ext cx="0" cy="3611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75606" y="5925319"/>
            <a:ext cx="0" cy="3611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157257" y="5908336"/>
            <a:ext cx="0" cy="3611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 flipV="1">
            <a:off x="845538" y="4256770"/>
            <a:ext cx="2355668" cy="641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2199720" y="4843663"/>
            <a:ext cx="2540297" cy="100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3201205" y="5413379"/>
            <a:ext cx="2569029" cy="254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2296" y="3666644"/>
            <a:ext cx="948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zh-TW" spc="-1">
                <a:solidFill>
                  <a:srgbClr val="000000"/>
                </a:solidFill>
                <a:latin typeface="Calibri"/>
              </a:rPr>
              <a:t>112/8/1</a:t>
            </a:r>
            <a:endParaRPr lang="en-US" altLang="zh-TW" spc="-1" dirty="0"/>
          </a:p>
        </p:txBody>
      </p:sp>
      <p:sp>
        <p:nvSpPr>
          <p:cNvPr id="31" name="矩形 30"/>
          <p:cNvSpPr/>
          <p:nvPr/>
        </p:nvSpPr>
        <p:spPr>
          <a:xfrm>
            <a:off x="2727005" y="3688933"/>
            <a:ext cx="948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zh-TW" spc="-1" dirty="0">
                <a:solidFill>
                  <a:srgbClr val="000000"/>
                </a:solidFill>
                <a:latin typeface="Calibri"/>
              </a:rPr>
              <a:t>113/8/1</a:t>
            </a:r>
            <a:endParaRPr lang="en-US" altLang="zh-TW" spc="-1" dirty="0"/>
          </a:p>
        </p:txBody>
      </p:sp>
      <p:sp>
        <p:nvSpPr>
          <p:cNvPr id="11" name="矩形 10"/>
          <p:cNvSpPr/>
          <p:nvPr/>
        </p:nvSpPr>
        <p:spPr>
          <a:xfrm>
            <a:off x="1667074" y="4330641"/>
            <a:ext cx="106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" dirty="0">
                <a:solidFill>
                  <a:srgbClr val="000000"/>
                </a:solidFill>
                <a:latin typeface="Calibri"/>
              </a:rPr>
              <a:t>113/5/20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244657" y="4240677"/>
            <a:ext cx="106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" dirty="0">
                <a:solidFill>
                  <a:srgbClr val="000000"/>
                </a:solidFill>
                <a:latin typeface="Calibri"/>
              </a:rPr>
              <a:t>114/5/20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727005" y="4926937"/>
            <a:ext cx="948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" dirty="0">
                <a:solidFill>
                  <a:srgbClr val="000000"/>
                </a:solidFill>
                <a:latin typeface="Calibri"/>
              </a:rPr>
              <a:t>113/7/1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208856" y="4807319"/>
            <a:ext cx="948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" dirty="0">
                <a:solidFill>
                  <a:srgbClr val="000000"/>
                </a:solidFill>
                <a:latin typeface="Calibri"/>
              </a:rPr>
              <a:t>114/7/1</a:t>
            </a:r>
            <a:endParaRPr lang="zh-TW" altLang="en-US" dirty="0"/>
          </a:p>
        </p:txBody>
      </p:sp>
      <p:cxnSp>
        <p:nvCxnSpPr>
          <p:cNvPr id="37" name="直線接點 36"/>
          <p:cNvCxnSpPr/>
          <p:nvPr/>
        </p:nvCxnSpPr>
        <p:spPr>
          <a:xfrm flipH="1">
            <a:off x="3575606" y="6076162"/>
            <a:ext cx="2569029" cy="254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186222" y="5580445"/>
            <a:ext cx="106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" dirty="0">
                <a:solidFill>
                  <a:srgbClr val="000000"/>
                </a:solidFill>
                <a:latin typeface="Calibri"/>
              </a:rPr>
              <a:t>113/7/31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5669419" y="5589862"/>
            <a:ext cx="106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" dirty="0">
                <a:solidFill>
                  <a:srgbClr val="000000"/>
                </a:solidFill>
                <a:latin typeface="Calibri"/>
              </a:rPr>
              <a:t>114/7/31</a:t>
            </a:r>
            <a:endParaRPr lang="zh-TW" altLang="en-US" dirty="0"/>
          </a:p>
        </p:txBody>
      </p:sp>
      <p:sp>
        <p:nvSpPr>
          <p:cNvPr id="32" name="向右箭號 31"/>
          <p:cNvSpPr/>
          <p:nvPr/>
        </p:nvSpPr>
        <p:spPr>
          <a:xfrm>
            <a:off x="5627420" y="3731272"/>
            <a:ext cx="1241912" cy="751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6924513" y="3776643"/>
            <a:ext cx="2096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總共需要四份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zh-TW" altLang="en-US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成立時的投保名冊必須滿五人才能成立保單。</a:t>
            </a:r>
            <a:endParaRPr lang="en-US" altLang="zh-TW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6E062F9-DF37-474E-B2D5-8CF05278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811800" y="1559880"/>
            <a:ext cx="815760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如果有中途加保情況，應如何投保?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 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565" name="CustomShape 2"/>
          <p:cNvSpPr/>
          <p:nvPr/>
        </p:nvSpPr>
        <p:spPr>
          <a:xfrm>
            <a:off x="0" y="2986920"/>
            <a:ext cx="90932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請直接到系統操作加保即可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DE81E72-4E9E-4AEF-8335-04731352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755640" y="2565360"/>
            <a:ext cx="7703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如有本國大專校院學籍身份者可為承保對象，但需檢附「居留證號」、 「護照上的英文名字」 、 「國籍」 、 「性別」 。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567" name="CustomShape 2"/>
          <p:cNvSpPr/>
          <p:nvPr/>
        </p:nvSpPr>
        <p:spPr>
          <a:xfrm>
            <a:off x="410760" y="105264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FF"/>
                </a:solidFill>
                <a:latin typeface="微軟正黑體"/>
                <a:ea typeface="微軟正黑體"/>
              </a:rPr>
              <a:t>陸生或外籍學生是否可投保</a:t>
            </a:r>
            <a:r>
              <a:rPr lang="en-US" sz="4000" b="1" strike="noStrike" spc="-1" dirty="0">
                <a:solidFill>
                  <a:srgbClr val="0000FF"/>
                </a:solidFill>
                <a:latin typeface="微軟正黑體"/>
                <a:ea typeface="微軟正黑體"/>
              </a:rPr>
              <a:t>?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538DDBC-B263-4E53-8226-F66842E7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684180" y="2332810"/>
            <a:ext cx="770364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可以，如前往之地區經外交部公佈國外旅遊警示分級表為「紅色警示區」為不保，如有疑慮請洽本公司服務窗口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</a:p>
          <a:p>
            <a:pPr marL="360">
              <a:lnSpc>
                <a:spcPct val="100000"/>
              </a:lnSpc>
              <a:buClr>
                <a:srgbClr val="FF0000"/>
              </a:buClr>
            </a:pPr>
            <a:endParaRPr lang="en-US" sz="28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sp>
        <p:nvSpPr>
          <p:cNvPr id="571" name="CustomShape 2"/>
          <p:cNvSpPr/>
          <p:nvPr/>
        </p:nvSpPr>
        <p:spPr>
          <a:xfrm>
            <a:off x="251640" y="1052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分派至國外之實習學生是否可投保？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B6E4ADA-EE21-4B65-9B69-FE1C2FE9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755640" y="2565360"/>
            <a:ext cx="770364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本專案僅承保具大專校院身份之實習學生，如交換學生非為實習學生，將不適用本專案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251640" y="1052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交換學生是否可投保？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022DDE8-7801-4D7C-A90D-31D88C1A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251640" y="1052640"/>
            <a:ext cx="8856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投保名冊的起始日期與終止日期的實際時間點?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395640" y="1989000"/>
            <a:ext cx="8568720" cy="26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從起始日期午夜0時至終止日期午夜0時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範例：從1/1 午夜0時生效5個月至6/1的午夜0時。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因此6/1的0時開始就沒有保障，因此當天6/1是不會有保障的。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582" name="圖片 8"/>
          <p:cNvPicPr/>
          <p:nvPr/>
        </p:nvPicPr>
        <p:blipFill>
          <a:blip r:embed="rId2"/>
          <a:stretch/>
        </p:blipFill>
        <p:spPr>
          <a:xfrm>
            <a:off x="2801160" y="4574880"/>
            <a:ext cx="2504880" cy="1542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83" name="CustomShape 3"/>
          <p:cNvSpPr/>
          <p:nvPr/>
        </p:nvSpPr>
        <p:spPr>
          <a:xfrm>
            <a:off x="3505680" y="4113000"/>
            <a:ext cx="1095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示意圖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A3D6B1F-E577-4BA9-8459-30DCEB6A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234000" y="2995479"/>
            <a:ext cx="8676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 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可以，將視為個案協助處理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260640" y="1124640"/>
            <a:ext cx="9036000" cy="15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600" b="1" strike="noStrike" spc="-1" dirty="0">
                <a:solidFill>
                  <a:srgbClr val="0000FF"/>
                </a:solidFill>
                <a:latin typeface="微軟正黑體"/>
                <a:ea typeface="微軟正黑體"/>
              </a:rPr>
              <a:t>收據</a:t>
            </a:r>
            <a:endParaRPr lang="en-US" altLang="zh-TW" sz="3600" b="1" strike="noStrike" spc="-1" dirty="0">
              <a:solidFill>
                <a:srgbClr val="0000FF"/>
              </a:solidFill>
              <a:latin typeface="微軟正黑體"/>
              <a:ea typeface="微軟正黑體"/>
            </a:endParaRPr>
          </a:p>
          <a:p>
            <a:pPr algn="ctr">
              <a:lnSpc>
                <a:spcPct val="100000"/>
              </a:lnSpc>
            </a:pPr>
            <a:r>
              <a:rPr lang="zh-TW" altLang="en-US" sz="3600" b="1" spc="-1" dirty="0">
                <a:solidFill>
                  <a:srgbClr val="0000FF"/>
                </a:solidFill>
                <a:latin typeface="微軟正黑體"/>
                <a:ea typeface="微軟正黑體"/>
              </a:rPr>
              <a:t>會於完成投保會</a:t>
            </a:r>
            <a:r>
              <a:rPr lang="en-US" altLang="zh-TW" sz="3600" b="1" spc="-1" dirty="0">
                <a:solidFill>
                  <a:srgbClr val="0000FF"/>
                </a:solidFill>
                <a:latin typeface="微軟正黑體"/>
                <a:ea typeface="微軟正黑體"/>
              </a:rPr>
              <a:t>15</a:t>
            </a:r>
            <a:r>
              <a:rPr lang="zh-TW" altLang="en-US" sz="3600" b="1" spc="-1" dirty="0">
                <a:solidFill>
                  <a:srgbClr val="0000FF"/>
                </a:solidFill>
                <a:latin typeface="微軟正黑體"/>
                <a:ea typeface="微軟正黑體"/>
              </a:rPr>
              <a:t>個工作天內提供</a:t>
            </a:r>
            <a:r>
              <a:rPr lang="en-US" altLang="zh-TW" sz="3600" b="1" spc="-1" dirty="0">
                <a:solidFill>
                  <a:srgbClr val="0000FF"/>
                </a:solidFill>
                <a:latin typeface="微軟正黑體"/>
                <a:ea typeface="微軟正黑體"/>
              </a:rPr>
              <a:t>!</a:t>
            </a:r>
            <a:endParaRPr lang="en-US" sz="3600" b="1" strike="noStrike" spc="-1" dirty="0">
              <a:solidFill>
                <a:srgbClr val="0000FF"/>
              </a:solidFill>
              <a:latin typeface="微軟正黑體"/>
              <a:ea typeface="微軟正黑體"/>
            </a:endParaRPr>
          </a:p>
          <a:p>
            <a:pPr algn="ctr">
              <a:lnSpc>
                <a:spcPct val="100000"/>
              </a:lnSpc>
            </a:pPr>
            <a:endParaRPr lang="en-US" sz="3600" b="1" strike="noStrike" spc="-1" dirty="0">
              <a:solidFill>
                <a:srgbClr val="0000FF"/>
              </a:solidFill>
              <a:latin typeface="微軟正黑體"/>
              <a:ea typeface="微軟正黑體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1417A7C-7216-1516-C40E-EE0E0CB0FE83}"/>
              </a:ext>
            </a:extLst>
          </p:cNvPr>
          <p:cNvSpPr/>
          <p:nvPr/>
        </p:nvSpPr>
        <p:spPr>
          <a:xfrm>
            <a:off x="685980" y="2402757"/>
            <a:ext cx="77720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zh-TW" altLang="en-US" sz="2800" b="1" spc="-1" dirty="0">
                <a:latin typeface="微軟正黑體"/>
                <a:ea typeface="微軟正黑體"/>
              </a:rPr>
              <a:t>如果學校急需收據核銷</a:t>
            </a:r>
            <a:r>
              <a:rPr lang="en-US" sz="2800" b="1" strike="noStrike" spc="-1" dirty="0">
                <a:latin typeface="微軟正黑體"/>
                <a:ea typeface="微軟正黑體"/>
              </a:rPr>
              <a:t>， </a:t>
            </a:r>
            <a:r>
              <a:rPr lang="zh-TW" altLang="en-US" sz="2800" b="1" strike="noStrike" spc="-1" dirty="0">
                <a:latin typeface="微軟正黑體"/>
                <a:ea typeface="微軟正黑體"/>
              </a:rPr>
              <a:t>可以另外提出嗎 </a:t>
            </a:r>
            <a:r>
              <a:rPr lang="en-US" altLang="zh-TW" sz="2800" b="1" strike="noStrike" spc="-1" dirty="0">
                <a:latin typeface="微軟正黑體"/>
                <a:ea typeface="微軟正黑體"/>
              </a:rPr>
              <a:t>?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3BF0997-FC77-4C1F-AC29-ED65B23C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-57240" y="2997000"/>
            <a:ext cx="920088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退保以後，於三個月內可以收到款項</a:t>
            </a:r>
            <a:r>
              <a:rPr lang="en-US" sz="32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但學校有關帳相關障礙時須提早收到請再另外提出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589" name="CustomShape 2"/>
          <p:cNvSpPr/>
          <p:nvPr/>
        </p:nvSpPr>
        <p:spPr>
          <a:xfrm>
            <a:off x="251640" y="1628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退保送件後，多久可以收到款項？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92F0324-ED22-4F88-B5A1-538DD704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827640" y="2086703"/>
            <a:ext cx="7772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於收到實體收據後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 </a:t>
            </a:r>
            <a:r>
              <a:rPr lang="en-US" altLang="zh-TW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3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0日內繳納保險費。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593" name="CustomShape 2"/>
          <p:cNvSpPr/>
          <p:nvPr/>
        </p:nvSpPr>
        <p:spPr>
          <a:xfrm>
            <a:off x="251640" y="75168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保費需於何時完成繳納？                   匯款證明如何提供給本公司?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596" name="CustomShape 3"/>
          <p:cNvSpPr/>
          <p:nvPr/>
        </p:nvSpPr>
        <p:spPr>
          <a:xfrm>
            <a:off x="827640" y="2796046"/>
            <a:ext cx="691236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學校</a:t>
            </a:r>
            <a:r>
              <a:rPr lang="en-US" altLang="zh-TW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各科系</a:t>
            </a:r>
            <a:r>
              <a:rPr lang="en-US" altLang="zh-TW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需於</a:t>
            </a:r>
            <a:r>
              <a:rPr lang="en-US" altLang="zh-TW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3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0日內完成保費繳納並上傳繳費證明置系統才算完成繳納作業</a:t>
            </a:r>
            <a:r>
              <a:rPr lang="en-US" altLang="zh-TW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未上傳繳費證明會造成無法銷帳</a:t>
            </a:r>
            <a:r>
              <a:rPr lang="en-US" altLang="zh-TW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投保系統會鎖住無法投保</a:t>
            </a:r>
            <a:r>
              <a:rPr lang="en-US" altLang="zh-TW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造成其他科系無法投保的困擾</a:t>
            </a:r>
            <a:r>
              <a:rPr lang="en-US" altLang="zh-TW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 </a:t>
            </a:r>
            <a:r>
              <a:rPr lang="zh-TW" alt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所以務必上傳</a:t>
            </a:r>
            <a:r>
              <a:rPr lang="en-US" altLang="zh-TW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繳費證明置系統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當學校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各科系</a:t>
            </a:r>
            <a:r>
              <a:rPr lang="en-US" altLang="zh-TW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收到收據超過兩個月未繳納保險費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系統</a:t>
            </a:r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會鎖住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全校投保作業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400" b="1" spc="-1" dirty="0">
                <a:solidFill>
                  <a:srgbClr val="FF0000"/>
                </a:solidFill>
                <a:latin typeface="微軟正黑體"/>
                <a:ea typeface="微軟正黑體"/>
              </a:rPr>
              <a:t>請務必依繳費期限繳納</a:t>
            </a:r>
            <a:r>
              <a:rPr lang="en-US" sz="24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F1C3ED-176C-4D6B-9B4C-A5477210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"/>
          <p:cNvSpPr/>
          <p:nvPr/>
        </p:nvSpPr>
        <p:spPr>
          <a:xfrm>
            <a:off x="828821" y="716176"/>
            <a:ext cx="7703640" cy="7292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方法一</a:t>
            </a:r>
            <a:endParaRPr lang="en-US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匯款繳費或轉帳：由</a:t>
            </a:r>
            <a:r>
              <a:rPr lang="zh-TW" altLang="en-US" sz="2800" b="1" strike="noStrike" spc="-1" dirty="0">
                <a:latin typeface="微軟正黑體"/>
                <a:ea typeface="微軟正黑體"/>
              </a:rPr>
              <a:t>安達產物</a:t>
            </a:r>
            <a:r>
              <a:rPr lang="en-US" sz="2800" b="1" strike="noStrike" spc="-1" dirty="0" err="1">
                <a:latin typeface="微軟正黑體"/>
                <a:ea typeface="微軟正黑體"/>
              </a:rPr>
              <a:t>提供銀行匯款帳號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匯款銀行</a:t>
            </a:r>
            <a:r>
              <a:rPr lang="en-US" sz="2800" b="1" strike="noStrike" spc="-1" dirty="0">
                <a:latin typeface="微軟正黑體"/>
                <a:ea typeface="微軟正黑體"/>
              </a:rPr>
              <a:t>:</a:t>
            </a:r>
            <a:r>
              <a:rPr lang="zh-TW" altLang="en-US" sz="2800" b="1" strike="noStrike" spc="-1" dirty="0">
                <a:latin typeface="微軟正黑體"/>
                <a:ea typeface="微軟正黑體"/>
              </a:rPr>
              <a:t>台中銀行</a:t>
            </a:r>
            <a:endParaRPr lang="en-US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戶名</a:t>
            </a:r>
            <a:r>
              <a:rPr lang="en-US" sz="2800" b="1" strike="noStrike" spc="-1" dirty="0">
                <a:latin typeface="微軟正黑體"/>
                <a:ea typeface="微軟正黑體"/>
              </a:rPr>
              <a:t>:</a:t>
            </a:r>
            <a:r>
              <a:rPr lang="zh-TW" altLang="en-US" sz="2800" b="1" strike="noStrike" spc="-1" dirty="0">
                <a:latin typeface="微軟正黑體"/>
                <a:ea typeface="微軟正黑體"/>
              </a:rPr>
              <a:t>美商安達產物保險股份有限公司台灣分公司</a:t>
            </a:r>
            <a:endParaRPr lang="en-US" altLang="zh-TW" sz="2800" b="1" strike="noStrike" spc="-1" dirty="0">
              <a:latin typeface="微軟正黑體"/>
              <a:ea typeface="微軟正黑體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zh-TW" altLang="en-US" sz="2800" b="1" spc="-1" dirty="0">
                <a:latin typeface="微軟正黑體"/>
                <a:ea typeface="微軟正黑體"/>
              </a:rPr>
              <a:t>銀行代碼：</a:t>
            </a:r>
            <a:r>
              <a:rPr lang="en-US" altLang="zh-TW" sz="2800" b="1" spc="-1" dirty="0">
                <a:latin typeface="微軟正黑體"/>
                <a:ea typeface="微軟正黑體"/>
              </a:rPr>
              <a:t>053</a:t>
            </a:r>
            <a:endParaRPr lang="en-US" sz="2800" b="1" strike="noStrike" spc="-1" dirty="0">
              <a:latin typeface="微軟正黑體"/>
              <a:ea typeface="微軟正黑體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>
                <a:latin typeface="微軟正黑體"/>
                <a:ea typeface="微軟正黑體"/>
              </a:rPr>
              <a:t>帳號:</a:t>
            </a:r>
            <a:r>
              <a:rPr lang="en-US" altLang="zh-TW" sz="2800" b="1" spc="-1" dirty="0">
                <a:latin typeface="微軟正黑體"/>
                <a:ea typeface="微軟正黑體"/>
              </a:rPr>
              <a:t>117-22-0020660</a:t>
            </a:r>
            <a:endParaRPr lang="en-US" sz="2800" b="1" spc="-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36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轉帳務必一定要註明學校名稱或匯款人一定要學校名稱</a:t>
            </a: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598" name="CustomShape 2"/>
          <p:cNvSpPr/>
          <p:nvPr/>
        </p:nvSpPr>
        <p:spPr>
          <a:xfrm>
            <a:off x="287640" y="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FF"/>
                </a:solidFill>
                <a:latin typeface="微軟正黑體"/>
                <a:ea typeface="微軟正黑體"/>
              </a:rPr>
              <a:t>繳費方式為何</a:t>
            </a:r>
            <a:r>
              <a:rPr lang="en-US" sz="4000" b="1" strike="noStrike" spc="-1" dirty="0">
                <a:solidFill>
                  <a:srgbClr val="0000FF"/>
                </a:solidFill>
                <a:latin typeface="微軟正黑體"/>
                <a:ea typeface="微軟正黑體"/>
              </a:rPr>
              <a:t>？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C7CE08D-4CFD-40DA-A027-1F6143B4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89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943820" y="624605"/>
            <a:ext cx="52560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00"/>
                </a:solidFill>
                <a:latin typeface="微軟正黑體"/>
                <a:ea typeface="微軟正黑體"/>
              </a:rPr>
              <a:t>系統操作流程參考頁數</a:t>
            </a:r>
            <a:endParaRPr lang="en-US" sz="4000" b="0" strike="noStrike" spc="-1" dirty="0">
              <a:latin typeface="Arial"/>
            </a:endParaRPr>
          </a:p>
        </p:txBody>
      </p:sp>
      <p:graphicFrame>
        <p:nvGraphicFramePr>
          <p:cNvPr id="127" name="Table 2"/>
          <p:cNvGraphicFramePr/>
          <p:nvPr>
            <p:extLst>
              <p:ext uri="{D42A27DB-BD31-4B8C-83A1-F6EECF244321}">
                <p14:modId xmlns:p14="http://schemas.microsoft.com/office/powerpoint/2010/main" val="2405294726"/>
              </p:ext>
            </p:extLst>
          </p:nvPr>
        </p:nvGraphicFramePr>
        <p:xfrm>
          <a:off x="395640" y="1591920"/>
          <a:ext cx="8352360" cy="4053840"/>
        </p:xfrm>
        <a:graphic>
          <a:graphicData uri="http://schemas.openxmlformats.org/drawingml/2006/table">
            <a:tbl>
              <a:tblPr/>
              <a:tblGrid>
                <a:gridCol w="29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FFFFFF"/>
                          </a:solidFill>
                          <a:latin typeface="Arial"/>
                          <a:ea typeface="微軟正黑體"/>
                        </a:rPr>
                        <a:t>保險作業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latin typeface="Arial"/>
                          <a:ea typeface="微軟正黑體"/>
                        </a:rPr>
                        <a:t>簡報說明頁數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加退保前置申請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P.1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0</a:t>
                      </a: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-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17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投保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微軟正黑體"/>
                        </a:rPr>
                        <a:t>(</a:t>
                      </a:r>
                      <a:r>
                        <a:rPr lang="en-US" altLang="zh-TW" sz="2400" b="1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微軟正黑體"/>
                        </a:rPr>
                        <a:t>加保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)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P.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18-44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strike="noStrike" kern="1200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  <a:cs typeface="+mn-cs"/>
                        </a:rPr>
                        <a:t>投保證明與收據</a:t>
                      </a:r>
                      <a:endParaRPr lang="en-US" sz="2400" b="1" strike="noStrike" kern="1200" spc="-1" dirty="0">
                        <a:solidFill>
                          <a:srgbClr val="000000"/>
                        </a:solidFill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P.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45-47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strike="noStrike" kern="1200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  <a:cs typeface="+mn-cs"/>
                        </a:rPr>
                        <a:t>存摺影本</a:t>
                      </a:r>
                      <a:endParaRPr lang="en-US" sz="2400" b="1" strike="noStrike" kern="1200" spc="-1" dirty="0">
                        <a:solidFill>
                          <a:srgbClr val="000000"/>
                        </a:solidFill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400" b="1" strike="noStrike" kern="1200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  <a:cs typeface="+mn-cs"/>
                        </a:rPr>
                        <a:t>P48</a:t>
                      </a:r>
                      <a:endParaRPr lang="en-US" sz="2400" b="1" strike="noStrike" kern="1200" spc="-1" dirty="0">
                        <a:solidFill>
                          <a:srgbClr val="000000"/>
                        </a:solidFill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91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kern="1200" spc="-1" dirty="0" err="1">
                          <a:solidFill>
                            <a:srgbClr val="000000"/>
                          </a:solidFill>
                          <a:latin typeface="Arial"/>
                          <a:ea typeface="微軟正黑體"/>
                          <a:cs typeface="+mn-cs"/>
                        </a:rPr>
                        <a:t>繳費證明上傳</a:t>
                      </a:r>
                      <a:endParaRPr lang="en-US" sz="2400" b="1" strike="noStrike" kern="1200" spc="-1" dirty="0">
                        <a:solidFill>
                          <a:srgbClr val="000000"/>
                        </a:solidFill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kern="1200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  <a:cs typeface="+mn-cs"/>
                        </a:rPr>
                        <a:t>P.4</a:t>
                      </a:r>
                      <a:r>
                        <a:rPr lang="en-US" altLang="zh-TW" sz="2400" b="1" strike="noStrike" kern="1200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  <a:cs typeface="+mn-cs"/>
                        </a:rPr>
                        <a:t>9</a:t>
                      </a:r>
                      <a:r>
                        <a:rPr lang="en-US" sz="2400" b="1" strike="noStrike" kern="1200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  <a:cs typeface="+mn-cs"/>
                        </a:rPr>
                        <a:t>-5</a:t>
                      </a:r>
                      <a:r>
                        <a:rPr lang="en-US" altLang="zh-TW" sz="2400" b="1" strike="noStrike" kern="1200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  <a:cs typeface="+mn-cs"/>
                        </a:rPr>
                        <a:t>3</a:t>
                      </a:r>
                      <a:endParaRPr lang="en-US" sz="2400" b="1" strike="noStrike" kern="1200" spc="-1" dirty="0">
                        <a:solidFill>
                          <a:srgbClr val="000000"/>
                        </a:solidFill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保單作廢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P.5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</a:t>
                      </a: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-6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1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退保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P.6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2</a:t>
                      </a: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-6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4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理賠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P.</a:t>
                      </a:r>
                      <a:r>
                        <a:rPr lang="en-US" altLang="zh-TW" sz="2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</a:rPr>
                        <a:t>65-71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291892-7C30-417F-A21E-9424DD0B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251640" y="1484640"/>
            <a:ext cx="8892000" cy="5692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方法二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透過支票實體寄送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優先建議用方法一轉帳，且有轉帳證明等以利證明</a:t>
            </a:r>
            <a:r>
              <a:rPr lang="en-US" sz="2800" b="1" strike="noStrike" spc="-1" dirty="0"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若學校必須透過支票的方式繳納者，請聯繫加退保窗口辦理</a:t>
            </a:r>
            <a:r>
              <a:rPr lang="en-US" sz="2800" b="1" strike="noStrike" spc="-1" dirty="0"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考量實體支票寄送可能有遺失、寄送狀況等風險，因此以個案個別處理較為妥當</a:t>
            </a:r>
            <a:r>
              <a:rPr lang="en-US" sz="2800" b="1" strike="noStrike" spc="-1" dirty="0"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602" name="CustomShape 2"/>
          <p:cNvSpPr/>
          <p:nvPr/>
        </p:nvSpPr>
        <p:spPr>
          <a:xfrm>
            <a:off x="251640" y="728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繳費方式為何？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86FE1C7-8D84-4E0C-9446-F8B195B7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755640" y="2565360"/>
            <a:ext cx="7703640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意外傷害事故是指非由疾病引起的外來、突發事故</a:t>
            </a:r>
            <a:r>
              <a:rPr lang="en-US" sz="2800" b="1" strike="noStrike" spc="-1" dirty="0"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>
                <a:latin typeface="微軟正黑體"/>
                <a:ea typeface="微軟正黑體"/>
              </a:rPr>
              <a:t>『</a:t>
            </a:r>
            <a:r>
              <a:rPr lang="en-US" sz="2800" b="1" strike="noStrike" spc="-1" dirty="0" err="1">
                <a:latin typeface="微軟正黑體"/>
                <a:ea typeface="微軟正黑體"/>
              </a:rPr>
              <a:t>自殺』係屬被保險人故意行為，為本保險除外責任</a:t>
            </a:r>
            <a:r>
              <a:rPr lang="en-US" sz="2800" b="1" strike="noStrike" spc="-1" dirty="0">
                <a:latin typeface="微軟正黑體"/>
                <a:ea typeface="微軟正黑體"/>
              </a:rPr>
              <a:t>(</a:t>
            </a:r>
            <a:r>
              <a:rPr lang="en-US" sz="2800" b="1" strike="noStrike" spc="-1" dirty="0" err="1">
                <a:latin typeface="微軟正黑體"/>
                <a:ea typeface="微軟正黑體"/>
              </a:rPr>
              <a:t>原因</a:t>
            </a:r>
            <a:r>
              <a:rPr lang="en-US" sz="2800" b="1" strike="noStrike" spc="-1" dirty="0">
                <a:latin typeface="微軟正黑體"/>
                <a:ea typeface="微軟正黑體"/>
              </a:rPr>
              <a:t>)</a:t>
            </a:r>
            <a:r>
              <a:rPr lang="en-US" sz="2800" b="1" strike="noStrike" spc="-1" dirty="0" err="1">
                <a:latin typeface="微軟正黑體"/>
                <a:ea typeface="微軟正黑體"/>
              </a:rPr>
              <a:t>之一，本公司不負給付保險金之責任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606" name="CustomShape 2"/>
          <p:cNvSpPr/>
          <p:nvPr/>
        </p:nvSpPr>
        <p:spPr>
          <a:xfrm>
            <a:off x="251640" y="1052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何謂意外事故？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自殺是否可以申請理賠？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37FEB3B-8047-4024-8B26-658AA4D2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539640" y="3105720"/>
            <a:ext cx="813672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本保單承保範圍僅含意外事故，所謂意外事故包含非由疾病引起之外來突發事故，故新冠肺炎不在此合約之理賠範圍</a:t>
            </a:r>
            <a:r>
              <a:rPr lang="en-US" sz="2800" b="1" strike="noStrike" spc="-1" dirty="0"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612" name="CustomShape 2"/>
          <p:cNvSpPr/>
          <p:nvPr/>
        </p:nvSpPr>
        <p:spPr>
          <a:xfrm>
            <a:off x="683640" y="1268640"/>
            <a:ext cx="7632360" cy="191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學生若不幸罹患新冠肺炎，是否可以理賠?</a:t>
            </a:r>
            <a:endParaRPr lang="en-US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966299F-2262-45B0-A509-C8AEC3E8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755640" y="2565360"/>
            <a:ext cx="770364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>
                <a:latin typeface="微軟正黑體"/>
                <a:ea typeface="微軟正黑體"/>
              </a:rPr>
              <a:t>被保險人飲酒後駕（騎）車，其吐氣或血液所含酒精成份超過道路交通法令規定標準者，致成死亡、失能或傷害時本公司不負給付保險保險金責任。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615" name="CustomShape 2"/>
          <p:cNvSpPr/>
          <p:nvPr/>
        </p:nvSpPr>
        <p:spPr>
          <a:xfrm>
            <a:off x="251640" y="1052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酒駕事故可否申請理賠？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00A1857-2601-4068-9CF1-7528B9CC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755640" y="2565360"/>
            <a:ext cx="770364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>
                <a:latin typeface="微軟正黑體"/>
                <a:ea typeface="微軟正黑體"/>
              </a:rPr>
              <a:t>由本保險所生的權利，自得為請求之日起，經過2年不行使而消滅。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事故後發生兩年內都可以申請，建議療程結束後再一次申請完畢</a:t>
            </a:r>
            <a:r>
              <a:rPr lang="en-US" sz="2800" b="1" strike="noStrike" spc="-1" dirty="0"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623" name="CustomShape 2"/>
          <p:cNvSpPr/>
          <p:nvPr/>
        </p:nvSpPr>
        <p:spPr>
          <a:xfrm>
            <a:off x="251640" y="1052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理賠申請期限？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5DC7E4D-9408-470D-B71F-078CDE7E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755640" y="2565360"/>
            <a:ext cx="7703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>
                <a:latin typeface="微軟正黑體"/>
                <a:ea typeface="微軟正黑體"/>
              </a:rPr>
              <a:t>本公司收到理賠申請書及應檢附文件後，經案件審核無誤後於14日內給付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627" name="CustomShape 2"/>
          <p:cNvSpPr/>
          <p:nvPr/>
        </p:nvSpPr>
        <p:spPr>
          <a:xfrm>
            <a:off x="251640" y="1052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理賠作業需要幾天？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4B12D11-4C3B-400D-9CFA-E64938A8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755640" y="2565360"/>
            <a:ext cx="7703640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>
                <a:latin typeface="微軟正黑體"/>
                <a:ea typeface="微軟正黑體"/>
              </a:rPr>
              <a:t>民法第1138條規定：「</a:t>
            </a:r>
            <a:r>
              <a:rPr lang="en-US" sz="2800" b="1" strike="noStrike" spc="-1" dirty="0" err="1">
                <a:latin typeface="微軟正黑體"/>
                <a:ea typeface="微軟正黑體"/>
              </a:rPr>
              <a:t>法定繼承人及其順序」繼承人，除配偶外，依下列順序繼承</a:t>
            </a:r>
            <a:r>
              <a:rPr lang="en-US" sz="2800" b="1" strike="noStrike" spc="-1" dirty="0">
                <a:latin typeface="微軟正黑體"/>
                <a:ea typeface="微軟正黑體"/>
              </a:rPr>
              <a:t>：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latin typeface="微軟正黑體"/>
                <a:ea typeface="微軟正黑體"/>
              </a:rPr>
              <a:t>     1.直系血親卑親屬(</a:t>
            </a:r>
            <a:r>
              <a:rPr lang="en-US" sz="2800" b="1" strike="noStrike" spc="-1" dirty="0" err="1">
                <a:latin typeface="微軟正黑體"/>
                <a:ea typeface="微軟正黑體"/>
              </a:rPr>
              <a:t>子女</a:t>
            </a:r>
            <a:r>
              <a:rPr lang="en-US" sz="2800" b="1" strike="noStrike" spc="-1" dirty="0">
                <a:latin typeface="微軟正黑體"/>
                <a:ea typeface="微軟正黑體"/>
              </a:rPr>
              <a:t>)。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latin typeface="微軟正黑體"/>
                <a:ea typeface="微軟正黑體"/>
              </a:rPr>
              <a:t>     2.父母。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latin typeface="微軟正黑體"/>
                <a:ea typeface="微軟正黑體"/>
              </a:rPr>
              <a:t>     3.兄弟姊妹。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latin typeface="微軟正黑體"/>
                <a:ea typeface="微軟正黑體"/>
              </a:rPr>
              <a:t>     4.祖父母。</a:t>
            </a:r>
            <a:endParaRPr lang="en-US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 err="1">
                <a:latin typeface="微軟正黑體"/>
                <a:ea typeface="微軟正黑體"/>
              </a:rPr>
              <a:t>不論哪一順位的繼承人，都必須跟被繼承人之「配偶」共同繼承</a:t>
            </a:r>
            <a:r>
              <a:rPr lang="en-US" sz="2800" b="1" strike="noStrike" spc="-1" dirty="0"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632" name="CustomShape 2"/>
          <p:cNvSpPr/>
          <p:nvPr/>
        </p:nvSpPr>
        <p:spPr>
          <a:xfrm>
            <a:off x="251640" y="1052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身故保險金受益人為法定繼承人，係指哪些親屬？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C88414A-EE49-4F00-9C50-4D759E24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575640" y="2997000"/>
            <a:ext cx="79203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不能。請依照ＥＸＣＥＬ的欄位規定每筆填寫，以利核保</a:t>
            </a:r>
            <a:r>
              <a:rPr lang="zh-TW" alt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作業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，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未完整提供者將以照會或退件處理</a:t>
            </a: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251640" y="1052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加保名冊的欄位，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可否有部分欄位省略填寫？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64DBFDC-E2E9-4BEE-B71D-61007FF2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0" y="856080"/>
            <a:ext cx="8820000" cy="221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鄰近國家(例如中國、香港、韓國等)的學生，投保時只要有中文名字是不是就不需要再提供英文名字呢?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000" b="0" strike="noStrike" spc="-1">
              <a:latin typeface="Arial"/>
            </a:endParaRPr>
          </a:p>
        </p:txBody>
      </p:sp>
      <p:sp>
        <p:nvSpPr>
          <p:cNvPr id="641" name="CustomShape 2"/>
          <p:cNvSpPr/>
          <p:nvPr/>
        </p:nvSpPr>
        <p:spPr>
          <a:xfrm>
            <a:off x="108000" y="2925000"/>
            <a:ext cx="8604000" cy="22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否，請確實提供。投保欄位每一個欄位都很重要，在系統中有檢核機制，未完整填寫者系統將無法建檔，若無法建檔則該筆投保不生效力，並通知重新投保。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微軟正黑體"/>
                <a:ea typeface="微軟正黑體"/>
              </a:rPr>
              <a:t>提供時，請依照居留證或護照上的英文名字為準。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D4BD458-1A02-474B-BE40-2D2B9879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755640" y="2565000"/>
            <a:ext cx="7704360" cy="315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50000"/>
              </a:lnSpc>
              <a:spcAft>
                <a:spcPts val="601"/>
              </a:spcAft>
              <a:buClr>
                <a:srgbClr val="FF0000"/>
              </a:buClr>
              <a:buFont typeface="Wingdings" charset="2"/>
              <a:buChar char=""/>
            </a:pPr>
            <a:r>
              <a:rPr lang="en-US" sz="2800" b="1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依教育部106年5月15日函送「大專校院推動學生校外實習課程作業參考手冊」，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若</a:t>
            </a:r>
            <a:r>
              <a:rPr lang="en-US" sz="2800" b="1" u="sng" strike="noStrike" spc="-1" dirty="0" err="1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遇學生需保險理賠時，各校應主動協助辦理</a:t>
            </a:r>
            <a:r>
              <a:rPr lang="en-US" sz="2800" b="1" u="sng" strike="noStrike" spc="-1" dirty="0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644" name="CustomShape 2"/>
          <p:cNvSpPr/>
          <p:nvPr/>
        </p:nvSpPr>
        <p:spPr>
          <a:xfrm>
            <a:off x="251640" y="1052640"/>
            <a:ext cx="8568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學生需要申請理賠時，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FF"/>
                </a:solidFill>
                <a:latin typeface="微軟正黑體"/>
                <a:ea typeface="微軟正黑體"/>
              </a:rPr>
              <a:t>可否請學生自行找保險公司處理？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187DBD-1A72-4AD8-939D-72129097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CF3166-2FFF-4941-89C2-11DDBFC19173}" type="slidenum">
              <a:rPr lang="en-US" sz="1200" b="0" strike="noStrike" spc="-1" smtClean="0">
                <a:solidFill>
                  <a:srgbClr val="898989"/>
                </a:solidFill>
                <a:latin typeface="Arial"/>
                <a:ea typeface="新細明體"/>
              </a:rPr>
              <a:t>99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17566</TotalTime>
  <Pages>0</Pages>
  <Words>5314</Words>
  <Characters>0</Characters>
  <Application>Microsoft Office PowerPoint</Application>
  <PresentationFormat>如螢幕大小 (4:3)</PresentationFormat>
  <Paragraphs>994</Paragraphs>
  <Slides>104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104</vt:i4>
      </vt:variant>
    </vt:vector>
  </HeadingPairs>
  <TitlesOfParts>
    <vt:vector size="113" baseType="lpstr">
      <vt:lpstr>CIDFont+F2</vt:lpstr>
      <vt:lpstr>微軟正黑體</vt:lpstr>
      <vt:lpstr>標楷體</vt:lpstr>
      <vt:lpstr>Arial</vt:lpstr>
      <vt:lpstr>Calibri</vt:lpstr>
      <vt:lpstr>Calibri Light</vt:lpstr>
      <vt:lpstr>Times New Roman</vt:lpstr>
      <vt:lpstr>Wingdings</vt:lpstr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與新光產物的 差異比較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如果學校有保險特殊需求或保險緊急狀況如何處理 ?  可與群組服務人員聯絡， 本專案保險服務人員會盡力協助解決。 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user</dc:creator>
  <dc:description/>
  <cp:lastModifiedBy>律06 信</cp:lastModifiedBy>
  <cp:revision>773</cp:revision>
  <cp:lastPrinted>2022-07-21T07:06:41Z</cp:lastPrinted>
  <dcterms:created xsi:type="dcterms:W3CDTF">2014-12-24T08:18:06Z</dcterms:created>
  <dcterms:modified xsi:type="dcterms:W3CDTF">2025-07-30T04:13:16Z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DocSecurity">
    <vt:i4>0</vt:i4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KSOProductBuildVer">
    <vt:lpwstr>2052-10.1.0.5400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Owner">
    <vt:lpwstr/>
  </property>
  <property fmtid="{D5CDD505-2E9C-101B-9397-08002B2CF9AE}" pid="11" name="PresentationFormat">
    <vt:lpwstr>如螢幕大小 (4:3)</vt:lpwstr>
  </property>
  <property fmtid="{D5CDD505-2E9C-101B-9397-08002B2CF9AE}" pid="12" name="SPSDescription">
    <vt:lpwstr/>
  </property>
  <property fmtid="{D5CDD505-2E9C-101B-9397-08002B2CF9AE}" pid="13" name="ScaleCrop">
    <vt:bool>false</vt:bool>
  </property>
  <property fmtid="{D5CDD505-2E9C-101B-9397-08002B2CF9AE}" pid="14" name="ShareDoc">
    <vt:bool>false</vt:bool>
  </property>
  <property fmtid="{D5CDD505-2E9C-101B-9397-08002B2CF9AE}" pid="15" name="Slides">
    <vt:i4>95</vt:i4>
  </property>
  <property fmtid="{D5CDD505-2E9C-101B-9397-08002B2CF9AE}" pid="16" name="Status">
    <vt:lpwstr/>
  </property>
</Properties>
</file>